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58" r:id="rId3"/>
    <p:sldId id="259" r:id="rId4"/>
    <p:sldId id="261" r:id="rId5"/>
    <p:sldId id="262" r:id="rId6"/>
    <p:sldId id="266" r:id="rId7"/>
    <p:sldId id="263" r:id="rId8"/>
    <p:sldId id="264" r:id="rId9"/>
    <p:sldId id="260" r:id="rId10"/>
    <p:sldId id="265" r:id="rId11"/>
    <p:sldId id="25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19"/>
    <p:restoredTop sz="94619"/>
  </p:normalViewPr>
  <p:slideViewPr>
    <p:cSldViewPr snapToGrid="0" snapToObjects="1">
      <p:cViewPr varScale="1">
        <p:scale>
          <a:sx n="148" d="100"/>
          <a:sy n="148" d="100"/>
        </p:scale>
        <p:origin x="85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AD1894-2FD4-C04C-A441-61DFE4F3AF44}" type="doc">
      <dgm:prSet loTypeId="urn:microsoft.com/office/officeart/2009/3/layout/OpposingIdeas" loCatId="" qsTypeId="urn:microsoft.com/office/officeart/2005/8/quickstyle/simple1" qsCatId="simple" csTypeId="urn:microsoft.com/office/officeart/2005/8/colors/accent1_2" csCatId="accent1" phldr="1"/>
      <dgm:spPr/>
      <dgm:t>
        <a:bodyPr/>
        <a:lstStyle/>
        <a:p>
          <a:endParaRPr lang="en-US"/>
        </a:p>
      </dgm:t>
    </dgm:pt>
    <dgm:pt modelId="{ECA2153A-DB75-7546-B9A8-469883A6E77C}">
      <dgm:prSet phldrT="[Text]"/>
      <dgm:spPr/>
      <dgm:t>
        <a:bodyPr/>
        <a:lstStyle/>
        <a:p>
          <a:r>
            <a:rPr lang="en-US" dirty="0"/>
            <a:t>PROS</a:t>
          </a:r>
        </a:p>
      </dgm:t>
    </dgm:pt>
    <dgm:pt modelId="{C5D4109B-DC48-B348-8C42-713857FC025A}" type="parTrans" cxnId="{25E00A9E-C060-2B41-9A32-902133F869E2}">
      <dgm:prSet/>
      <dgm:spPr/>
      <dgm:t>
        <a:bodyPr/>
        <a:lstStyle/>
        <a:p>
          <a:endParaRPr lang="en-US"/>
        </a:p>
      </dgm:t>
    </dgm:pt>
    <dgm:pt modelId="{C6D4ADDA-771D-DD44-979A-09B10A7A9412}" type="sibTrans" cxnId="{25E00A9E-C060-2B41-9A32-902133F869E2}">
      <dgm:prSet/>
      <dgm:spPr/>
      <dgm:t>
        <a:bodyPr/>
        <a:lstStyle/>
        <a:p>
          <a:endParaRPr lang="en-US"/>
        </a:p>
      </dgm:t>
    </dgm:pt>
    <dgm:pt modelId="{8C588C92-0367-0443-8FF0-F5C1833164BC}">
      <dgm:prSet phldrT="[Text]"/>
      <dgm:spPr/>
      <dgm:t>
        <a:bodyPr/>
        <a:lstStyle/>
        <a:p>
          <a:r>
            <a:rPr lang="en-US" dirty="0"/>
            <a:t>CONS</a:t>
          </a:r>
        </a:p>
      </dgm:t>
    </dgm:pt>
    <dgm:pt modelId="{998DD7ED-2DA4-D342-9650-B188D0848AAB}" type="parTrans" cxnId="{54CC1CE6-BFEC-9D40-A9E9-E613DCC2778C}">
      <dgm:prSet/>
      <dgm:spPr/>
      <dgm:t>
        <a:bodyPr/>
        <a:lstStyle/>
        <a:p>
          <a:endParaRPr lang="en-US"/>
        </a:p>
      </dgm:t>
    </dgm:pt>
    <dgm:pt modelId="{E359498C-EFF7-6542-8E2E-1C8D76626BCC}" type="sibTrans" cxnId="{54CC1CE6-BFEC-9D40-A9E9-E613DCC2778C}">
      <dgm:prSet/>
      <dgm:spPr/>
      <dgm:t>
        <a:bodyPr/>
        <a:lstStyle/>
        <a:p>
          <a:endParaRPr lang="en-US"/>
        </a:p>
      </dgm:t>
    </dgm:pt>
    <dgm:pt modelId="{C79245F7-0B3A-DA45-8F0E-DC32714BF273}" type="pres">
      <dgm:prSet presAssocID="{78AD1894-2FD4-C04C-A441-61DFE4F3AF44}" presName="Name0" presStyleCnt="0">
        <dgm:presLayoutVars>
          <dgm:chMax val="2"/>
          <dgm:dir/>
          <dgm:animOne val="branch"/>
          <dgm:animLvl val="lvl"/>
          <dgm:resizeHandles val="exact"/>
        </dgm:presLayoutVars>
      </dgm:prSet>
      <dgm:spPr/>
    </dgm:pt>
    <dgm:pt modelId="{4FABFA61-AA43-174E-AB63-BB63084B2BF4}" type="pres">
      <dgm:prSet presAssocID="{78AD1894-2FD4-C04C-A441-61DFE4F3AF44}" presName="Background" presStyleLbl="node1" presStyleIdx="0" presStyleCnt="1" custLinFactNeighborX="804" custLinFactNeighborY="5086"/>
      <dgm:spPr/>
    </dgm:pt>
    <dgm:pt modelId="{FD462AB1-3CF1-8A4D-833B-33A7287A8B16}" type="pres">
      <dgm:prSet presAssocID="{78AD1894-2FD4-C04C-A441-61DFE4F3AF44}" presName="Divider" presStyleLbl="callout" presStyleIdx="0" presStyleCnt="1"/>
      <dgm:spPr/>
    </dgm:pt>
    <dgm:pt modelId="{1C1AE6B0-BA09-784F-B034-2D0EE388A18B}" type="pres">
      <dgm:prSet presAssocID="{78AD1894-2FD4-C04C-A441-61DFE4F3AF44}" presName="ChildText1" presStyleLbl="revTx" presStyleIdx="0" presStyleCnt="0">
        <dgm:presLayoutVars>
          <dgm:chMax val="0"/>
          <dgm:chPref val="0"/>
          <dgm:bulletEnabled val="1"/>
        </dgm:presLayoutVars>
      </dgm:prSet>
      <dgm:spPr/>
    </dgm:pt>
    <dgm:pt modelId="{B3DA09E7-2865-5A48-B43B-F8F5FB00B1ED}" type="pres">
      <dgm:prSet presAssocID="{78AD1894-2FD4-C04C-A441-61DFE4F3AF44}" presName="ChildText2" presStyleLbl="revTx" presStyleIdx="0" presStyleCnt="0">
        <dgm:presLayoutVars>
          <dgm:chMax val="0"/>
          <dgm:chPref val="0"/>
          <dgm:bulletEnabled val="1"/>
        </dgm:presLayoutVars>
      </dgm:prSet>
      <dgm:spPr/>
    </dgm:pt>
    <dgm:pt modelId="{F43F457F-4EE7-2143-B8B8-BABD242F75E4}" type="pres">
      <dgm:prSet presAssocID="{78AD1894-2FD4-C04C-A441-61DFE4F3AF44}" presName="ParentText1" presStyleLbl="revTx" presStyleIdx="0" presStyleCnt="0">
        <dgm:presLayoutVars>
          <dgm:chMax val="1"/>
          <dgm:chPref val="1"/>
        </dgm:presLayoutVars>
      </dgm:prSet>
      <dgm:spPr/>
    </dgm:pt>
    <dgm:pt modelId="{E1FA2345-F609-B046-8E01-7246B23BC259}" type="pres">
      <dgm:prSet presAssocID="{78AD1894-2FD4-C04C-A441-61DFE4F3AF44}" presName="ParentShape1" presStyleLbl="alignImgPlace1" presStyleIdx="0" presStyleCnt="2" custScaleX="92205" custScaleY="56152" custLinFactNeighborX="-1416" custLinFactNeighborY="11904">
        <dgm:presLayoutVars/>
      </dgm:prSet>
      <dgm:spPr/>
    </dgm:pt>
    <dgm:pt modelId="{6709443D-E8B1-EE48-B381-452A1563BC5C}" type="pres">
      <dgm:prSet presAssocID="{78AD1894-2FD4-C04C-A441-61DFE4F3AF44}" presName="ParentText2" presStyleLbl="revTx" presStyleIdx="0" presStyleCnt="0">
        <dgm:presLayoutVars>
          <dgm:chMax val="1"/>
          <dgm:chPref val="1"/>
        </dgm:presLayoutVars>
      </dgm:prSet>
      <dgm:spPr/>
    </dgm:pt>
    <dgm:pt modelId="{E9A47AA1-7F93-3147-B53F-4458FAD3171F}" type="pres">
      <dgm:prSet presAssocID="{78AD1894-2FD4-C04C-A441-61DFE4F3AF44}" presName="ParentShape2" presStyleLbl="alignImgPlace1" presStyleIdx="1" presStyleCnt="2" custScaleX="84328" custScaleY="56782">
        <dgm:presLayoutVars/>
      </dgm:prSet>
      <dgm:spPr/>
    </dgm:pt>
  </dgm:ptLst>
  <dgm:cxnLst>
    <dgm:cxn modelId="{E11A6425-FBA4-CF40-9550-9D556A2313F8}" type="presOf" srcId="{8C588C92-0367-0443-8FF0-F5C1833164BC}" destId="{E9A47AA1-7F93-3147-B53F-4458FAD3171F}" srcOrd="1" destOrd="0" presId="urn:microsoft.com/office/officeart/2009/3/layout/OpposingIdeas"/>
    <dgm:cxn modelId="{CFD7FD3A-8769-0C47-BE17-AF3B56A239F1}" type="presOf" srcId="{78AD1894-2FD4-C04C-A441-61DFE4F3AF44}" destId="{C79245F7-0B3A-DA45-8F0E-DC32714BF273}" srcOrd="0" destOrd="0" presId="urn:microsoft.com/office/officeart/2009/3/layout/OpposingIdeas"/>
    <dgm:cxn modelId="{170E793B-82B0-924F-93E2-8B8315D497B5}" type="presOf" srcId="{ECA2153A-DB75-7546-B9A8-469883A6E77C}" destId="{F43F457F-4EE7-2143-B8B8-BABD242F75E4}" srcOrd="0" destOrd="0" presId="urn:microsoft.com/office/officeart/2009/3/layout/OpposingIdeas"/>
    <dgm:cxn modelId="{25E00A9E-C060-2B41-9A32-902133F869E2}" srcId="{78AD1894-2FD4-C04C-A441-61DFE4F3AF44}" destId="{ECA2153A-DB75-7546-B9A8-469883A6E77C}" srcOrd="0" destOrd="0" parTransId="{C5D4109B-DC48-B348-8C42-713857FC025A}" sibTransId="{C6D4ADDA-771D-DD44-979A-09B10A7A9412}"/>
    <dgm:cxn modelId="{67193D9F-21CB-F041-B9EE-F8D76E4C1B50}" type="presOf" srcId="{ECA2153A-DB75-7546-B9A8-469883A6E77C}" destId="{E1FA2345-F609-B046-8E01-7246B23BC259}" srcOrd="1" destOrd="0" presId="urn:microsoft.com/office/officeart/2009/3/layout/OpposingIdeas"/>
    <dgm:cxn modelId="{1F2787DF-8000-754A-A5A7-E2A34AE0C657}" type="presOf" srcId="{8C588C92-0367-0443-8FF0-F5C1833164BC}" destId="{6709443D-E8B1-EE48-B381-452A1563BC5C}" srcOrd="0" destOrd="0" presId="urn:microsoft.com/office/officeart/2009/3/layout/OpposingIdeas"/>
    <dgm:cxn modelId="{54CC1CE6-BFEC-9D40-A9E9-E613DCC2778C}" srcId="{78AD1894-2FD4-C04C-A441-61DFE4F3AF44}" destId="{8C588C92-0367-0443-8FF0-F5C1833164BC}" srcOrd="1" destOrd="0" parTransId="{998DD7ED-2DA4-D342-9650-B188D0848AAB}" sibTransId="{E359498C-EFF7-6542-8E2E-1C8D76626BCC}"/>
    <dgm:cxn modelId="{8DF3D3A4-3212-6149-813E-36AE5D8AC16F}" type="presParOf" srcId="{C79245F7-0B3A-DA45-8F0E-DC32714BF273}" destId="{4FABFA61-AA43-174E-AB63-BB63084B2BF4}" srcOrd="0" destOrd="0" presId="urn:microsoft.com/office/officeart/2009/3/layout/OpposingIdeas"/>
    <dgm:cxn modelId="{3B02483C-AD8A-544A-ABC9-26470125E3F7}" type="presParOf" srcId="{C79245F7-0B3A-DA45-8F0E-DC32714BF273}" destId="{FD462AB1-3CF1-8A4D-833B-33A7287A8B16}" srcOrd="1" destOrd="0" presId="urn:microsoft.com/office/officeart/2009/3/layout/OpposingIdeas"/>
    <dgm:cxn modelId="{9E4FF9E1-F783-FC46-B93E-593B322D3F0D}" type="presParOf" srcId="{C79245F7-0B3A-DA45-8F0E-DC32714BF273}" destId="{1C1AE6B0-BA09-784F-B034-2D0EE388A18B}" srcOrd="2" destOrd="0" presId="urn:microsoft.com/office/officeart/2009/3/layout/OpposingIdeas"/>
    <dgm:cxn modelId="{6C86B1AF-8896-C24A-ADDC-1BDE6D2800AB}" type="presParOf" srcId="{C79245F7-0B3A-DA45-8F0E-DC32714BF273}" destId="{B3DA09E7-2865-5A48-B43B-F8F5FB00B1ED}" srcOrd="3" destOrd="0" presId="urn:microsoft.com/office/officeart/2009/3/layout/OpposingIdeas"/>
    <dgm:cxn modelId="{AFA421F2-4B5C-7C48-B897-725E86BB5609}" type="presParOf" srcId="{C79245F7-0B3A-DA45-8F0E-DC32714BF273}" destId="{F43F457F-4EE7-2143-B8B8-BABD242F75E4}" srcOrd="4" destOrd="0" presId="urn:microsoft.com/office/officeart/2009/3/layout/OpposingIdeas"/>
    <dgm:cxn modelId="{7978B5F9-A2C3-6C49-8D3E-1F7F0FAD227E}" type="presParOf" srcId="{C79245F7-0B3A-DA45-8F0E-DC32714BF273}" destId="{E1FA2345-F609-B046-8E01-7246B23BC259}" srcOrd="5" destOrd="0" presId="urn:microsoft.com/office/officeart/2009/3/layout/OpposingIdeas"/>
    <dgm:cxn modelId="{8DFE8ABC-53DF-DA4A-94C2-ACFC94F9B9C0}" type="presParOf" srcId="{C79245F7-0B3A-DA45-8F0E-DC32714BF273}" destId="{6709443D-E8B1-EE48-B381-452A1563BC5C}" srcOrd="6" destOrd="0" presId="urn:microsoft.com/office/officeart/2009/3/layout/OpposingIdeas"/>
    <dgm:cxn modelId="{49E302E8-37A5-A544-A00C-FF93618F2C28}" type="presParOf" srcId="{C79245F7-0B3A-DA45-8F0E-DC32714BF273}" destId="{E9A47AA1-7F93-3147-B53F-4458FAD3171F}" srcOrd="7" destOrd="0" presId="urn:microsoft.com/office/officeart/2009/3/layout/OpposingIdea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FE249A-C005-441A-8F73-B52946B21873}"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995BB142-3014-461B-8EC9-330247E8EF4C}">
      <dgm:prSet/>
      <dgm:spPr/>
      <dgm:t>
        <a:bodyPr/>
        <a:lstStyle/>
        <a:p>
          <a:pPr>
            <a:defRPr cap="all"/>
          </a:pPr>
          <a:r>
            <a:rPr lang="en-US"/>
            <a:t>Go into much more depth and measure the different factors that effect the opportunity to commute via bicycle</a:t>
          </a:r>
        </a:p>
      </dgm:t>
    </dgm:pt>
    <dgm:pt modelId="{F2A93845-250F-4E88-80BF-0983962B9954}" type="parTrans" cxnId="{6A092F65-3036-4F92-AB74-FA5CC4E066A5}">
      <dgm:prSet/>
      <dgm:spPr/>
      <dgm:t>
        <a:bodyPr/>
        <a:lstStyle/>
        <a:p>
          <a:endParaRPr lang="en-US"/>
        </a:p>
      </dgm:t>
    </dgm:pt>
    <dgm:pt modelId="{34B9EAD3-35AC-4FD2-ABB0-E9A8E7C5B974}" type="sibTrans" cxnId="{6A092F65-3036-4F92-AB74-FA5CC4E066A5}">
      <dgm:prSet/>
      <dgm:spPr/>
      <dgm:t>
        <a:bodyPr/>
        <a:lstStyle/>
        <a:p>
          <a:endParaRPr lang="en-US"/>
        </a:p>
      </dgm:t>
    </dgm:pt>
    <dgm:pt modelId="{2189E291-7AA1-41C3-A68E-F0F3D3FB2540}">
      <dgm:prSet/>
      <dgm:spPr/>
      <dgm:t>
        <a:bodyPr/>
        <a:lstStyle/>
        <a:p>
          <a:pPr>
            <a:defRPr cap="all"/>
          </a:pPr>
          <a:r>
            <a:rPr lang="en-US"/>
            <a:t>Analyze how much money one person could save by using their current vehicles gas mileage, specific commute distance, current gas prices, and availability of commuting by something other than a vehicle</a:t>
          </a:r>
        </a:p>
      </dgm:t>
    </dgm:pt>
    <dgm:pt modelId="{7A3C8B94-018F-48D8-9842-21B20C205EAD}" type="parTrans" cxnId="{58AAF75B-57FD-452C-B660-A04F8BD082DA}">
      <dgm:prSet/>
      <dgm:spPr/>
      <dgm:t>
        <a:bodyPr/>
        <a:lstStyle/>
        <a:p>
          <a:endParaRPr lang="en-US"/>
        </a:p>
      </dgm:t>
    </dgm:pt>
    <dgm:pt modelId="{66633A0A-7A0E-4F71-8A66-BE9E332A2452}" type="sibTrans" cxnId="{58AAF75B-57FD-452C-B660-A04F8BD082DA}">
      <dgm:prSet/>
      <dgm:spPr/>
      <dgm:t>
        <a:bodyPr/>
        <a:lstStyle/>
        <a:p>
          <a:endParaRPr lang="en-US"/>
        </a:p>
      </dgm:t>
    </dgm:pt>
    <dgm:pt modelId="{01DD7B09-86D0-47DB-8FC3-B60DD1045307}" type="pres">
      <dgm:prSet presAssocID="{32FE249A-C005-441A-8F73-B52946B21873}" presName="root" presStyleCnt="0">
        <dgm:presLayoutVars>
          <dgm:dir/>
          <dgm:resizeHandles val="exact"/>
        </dgm:presLayoutVars>
      </dgm:prSet>
      <dgm:spPr/>
    </dgm:pt>
    <dgm:pt modelId="{EF69C150-D26F-43AD-8575-595082461787}" type="pres">
      <dgm:prSet presAssocID="{995BB142-3014-461B-8EC9-330247E8EF4C}" presName="compNode" presStyleCnt="0"/>
      <dgm:spPr/>
    </dgm:pt>
    <dgm:pt modelId="{1CDA0B60-DAFA-4A93-ACF4-CF02EE0279D0}" type="pres">
      <dgm:prSet presAssocID="{995BB142-3014-461B-8EC9-330247E8EF4C}" presName="iconBgRect" presStyleLbl="bgShp" presStyleIdx="0" presStyleCnt="2"/>
      <dgm:spPr/>
    </dgm:pt>
    <dgm:pt modelId="{844274D7-AB5F-4984-AF4F-F50A70A993A4}" type="pres">
      <dgm:prSet presAssocID="{995BB142-3014-461B-8EC9-330247E8EF4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ke"/>
        </a:ext>
      </dgm:extLst>
    </dgm:pt>
    <dgm:pt modelId="{80AC618F-C2AD-494D-897F-13D3B9718A6A}" type="pres">
      <dgm:prSet presAssocID="{995BB142-3014-461B-8EC9-330247E8EF4C}" presName="spaceRect" presStyleCnt="0"/>
      <dgm:spPr/>
    </dgm:pt>
    <dgm:pt modelId="{18036E42-F12B-4C3C-B638-BD878630F8B5}" type="pres">
      <dgm:prSet presAssocID="{995BB142-3014-461B-8EC9-330247E8EF4C}" presName="textRect" presStyleLbl="revTx" presStyleIdx="0" presStyleCnt="2">
        <dgm:presLayoutVars>
          <dgm:chMax val="1"/>
          <dgm:chPref val="1"/>
        </dgm:presLayoutVars>
      </dgm:prSet>
      <dgm:spPr/>
    </dgm:pt>
    <dgm:pt modelId="{49EE9AD4-C715-4963-9DA1-97607B315142}" type="pres">
      <dgm:prSet presAssocID="{34B9EAD3-35AC-4FD2-ABB0-E9A8E7C5B974}" presName="sibTrans" presStyleCnt="0"/>
      <dgm:spPr/>
    </dgm:pt>
    <dgm:pt modelId="{10C137E3-3904-42B5-98C9-F724642A6AB8}" type="pres">
      <dgm:prSet presAssocID="{2189E291-7AA1-41C3-A68E-F0F3D3FB2540}" presName="compNode" presStyleCnt="0"/>
      <dgm:spPr/>
    </dgm:pt>
    <dgm:pt modelId="{56C63597-6927-4C53-A52A-FE0F1FAFA336}" type="pres">
      <dgm:prSet presAssocID="{2189E291-7AA1-41C3-A68E-F0F3D3FB2540}" presName="iconBgRect" presStyleLbl="bgShp" presStyleIdx="1" presStyleCnt="2"/>
      <dgm:spPr/>
    </dgm:pt>
    <dgm:pt modelId="{47EC84FA-F220-461C-AF29-F62FCF69A726}" type="pres">
      <dgm:prSet presAssocID="{2189E291-7AA1-41C3-A68E-F0F3D3FB254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C6A1C493-9462-4AF2-808D-025739E5DCD8}" type="pres">
      <dgm:prSet presAssocID="{2189E291-7AA1-41C3-A68E-F0F3D3FB2540}" presName="spaceRect" presStyleCnt="0"/>
      <dgm:spPr/>
    </dgm:pt>
    <dgm:pt modelId="{867AD512-3F70-49DD-8DC0-F748D2FA5EB9}" type="pres">
      <dgm:prSet presAssocID="{2189E291-7AA1-41C3-A68E-F0F3D3FB2540}" presName="textRect" presStyleLbl="revTx" presStyleIdx="1" presStyleCnt="2">
        <dgm:presLayoutVars>
          <dgm:chMax val="1"/>
          <dgm:chPref val="1"/>
        </dgm:presLayoutVars>
      </dgm:prSet>
      <dgm:spPr/>
    </dgm:pt>
  </dgm:ptLst>
  <dgm:cxnLst>
    <dgm:cxn modelId="{E9AC1C38-7451-48B1-A31F-C187AFA4C14B}" type="presOf" srcId="{995BB142-3014-461B-8EC9-330247E8EF4C}" destId="{18036E42-F12B-4C3C-B638-BD878630F8B5}" srcOrd="0" destOrd="0" presId="urn:microsoft.com/office/officeart/2018/5/layout/IconCircleLabelList"/>
    <dgm:cxn modelId="{58AAF75B-57FD-452C-B660-A04F8BD082DA}" srcId="{32FE249A-C005-441A-8F73-B52946B21873}" destId="{2189E291-7AA1-41C3-A68E-F0F3D3FB2540}" srcOrd="1" destOrd="0" parTransId="{7A3C8B94-018F-48D8-9842-21B20C205EAD}" sibTransId="{66633A0A-7A0E-4F71-8A66-BE9E332A2452}"/>
    <dgm:cxn modelId="{14BA1761-0C13-4366-9D16-74F964C753B7}" type="presOf" srcId="{2189E291-7AA1-41C3-A68E-F0F3D3FB2540}" destId="{867AD512-3F70-49DD-8DC0-F748D2FA5EB9}" srcOrd="0" destOrd="0" presId="urn:microsoft.com/office/officeart/2018/5/layout/IconCircleLabelList"/>
    <dgm:cxn modelId="{6A092F65-3036-4F92-AB74-FA5CC4E066A5}" srcId="{32FE249A-C005-441A-8F73-B52946B21873}" destId="{995BB142-3014-461B-8EC9-330247E8EF4C}" srcOrd="0" destOrd="0" parTransId="{F2A93845-250F-4E88-80BF-0983962B9954}" sibTransId="{34B9EAD3-35AC-4FD2-ABB0-E9A8E7C5B974}"/>
    <dgm:cxn modelId="{8024BC81-164D-4250-B2E9-01439A9B4E86}" type="presOf" srcId="{32FE249A-C005-441A-8F73-B52946B21873}" destId="{01DD7B09-86D0-47DB-8FC3-B60DD1045307}" srcOrd="0" destOrd="0" presId="urn:microsoft.com/office/officeart/2018/5/layout/IconCircleLabelList"/>
    <dgm:cxn modelId="{922EB2A5-F91F-4F31-80E8-CFFC822395B1}" type="presParOf" srcId="{01DD7B09-86D0-47DB-8FC3-B60DD1045307}" destId="{EF69C150-D26F-43AD-8575-595082461787}" srcOrd="0" destOrd="0" presId="urn:microsoft.com/office/officeart/2018/5/layout/IconCircleLabelList"/>
    <dgm:cxn modelId="{362D21A9-32BE-456B-AB89-6BE0E78021A6}" type="presParOf" srcId="{EF69C150-D26F-43AD-8575-595082461787}" destId="{1CDA0B60-DAFA-4A93-ACF4-CF02EE0279D0}" srcOrd="0" destOrd="0" presId="urn:microsoft.com/office/officeart/2018/5/layout/IconCircleLabelList"/>
    <dgm:cxn modelId="{C1F4E578-A7C7-457D-8338-29C12E12EB9F}" type="presParOf" srcId="{EF69C150-D26F-43AD-8575-595082461787}" destId="{844274D7-AB5F-4984-AF4F-F50A70A993A4}" srcOrd="1" destOrd="0" presId="urn:microsoft.com/office/officeart/2018/5/layout/IconCircleLabelList"/>
    <dgm:cxn modelId="{2CE4EA36-7DBB-485C-B7C4-2A6CB71116D6}" type="presParOf" srcId="{EF69C150-D26F-43AD-8575-595082461787}" destId="{80AC618F-C2AD-494D-897F-13D3B9718A6A}" srcOrd="2" destOrd="0" presId="urn:microsoft.com/office/officeart/2018/5/layout/IconCircleLabelList"/>
    <dgm:cxn modelId="{BF1877B1-4E78-4FD0-8733-F34BEE7EAB12}" type="presParOf" srcId="{EF69C150-D26F-43AD-8575-595082461787}" destId="{18036E42-F12B-4C3C-B638-BD878630F8B5}" srcOrd="3" destOrd="0" presId="urn:microsoft.com/office/officeart/2018/5/layout/IconCircleLabelList"/>
    <dgm:cxn modelId="{5FD3460E-055B-4CAC-8CA1-FC3F958E0C5E}" type="presParOf" srcId="{01DD7B09-86D0-47DB-8FC3-B60DD1045307}" destId="{49EE9AD4-C715-4963-9DA1-97607B315142}" srcOrd="1" destOrd="0" presId="urn:microsoft.com/office/officeart/2018/5/layout/IconCircleLabelList"/>
    <dgm:cxn modelId="{DA36DF88-10BE-4F74-A68E-85BDF0D8044B}" type="presParOf" srcId="{01DD7B09-86D0-47DB-8FC3-B60DD1045307}" destId="{10C137E3-3904-42B5-98C9-F724642A6AB8}" srcOrd="2" destOrd="0" presId="urn:microsoft.com/office/officeart/2018/5/layout/IconCircleLabelList"/>
    <dgm:cxn modelId="{250A31D6-A9E5-4AA3-9D3F-473D77DB325F}" type="presParOf" srcId="{10C137E3-3904-42B5-98C9-F724642A6AB8}" destId="{56C63597-6927-4C53-A52A-FE0F1FAFA336}" srcOrd="0" destOrd="0" presId="urn:microsoft.com/office/officeart/2018/5/layout/IconCircleLabelList"/>
    <dgm:cxn modelId="{C471C904-10EC-44B2-9014-B6DAC4385865}" type="presParOf" srcId="{10C137E3-3904-42B5-98C9-F724642A6AB8}" destId="{47EC84FA-F220-461C-AF29-F62FCF69A726}" srcOrd="1" destOrd="0" presId="urn:microsoft.com/office/officeart/2018/5/layout/IconCircleLabelList"/>
    <dgm:cxn modelId="{4F6C9B2B-FA2D-46FC-B060-03CFA2A7B5A1}" type="presParOf" srcId="{10C137E3-3904-42B5-98C9-F724642A6AB8}" destId="{C6A1C493-9462-4AF2-808D-025739E5DCD8}" srcOrd="2" destOrd="0" presId="urn:microsoft.com/office/officeart/2018/5/layout/IconCircleLabelList"/>
    <dgm:cxn modelId="{86A0769B-3DB6-4296-A9C0-8D03908D814A}" type="presParOf" srcId="{10C137E3-3904-42B5-98C9-F724642A6AB8}" destId="{867AD512-3F70-49DD-8DC0-F748D2FA5EB9}" srcOrd="3" destOrd="0" presId="urn:microsoft.com/office/officeart/2018/5/layout/IconCircle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ABFA61-AA43-174E-AB63-BB63084B2BF4}">
      <dsp:nvSpPr>
        <dsp:cNvPr id="0" name=""/>
        <dsp:cNvSpPr/>
      </dsp:nvSpPr>
      <dsp:spPr>
        <a:xfrm>
          <a:off x="1221857" y="1301943"/>
          <a:ext cx="6864803" cy="3691656"/>
        </a:xfrm>
        <a:prstGeom prst="round2DiagRect">
          <a:avLst>
            <a:gd name="adj1" fmla="val 0"/>
            <a:gd name="adj2"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462AB1-3CF1-8A4D-833B-33A7287A8B16}">
      <dsp:nvSpPr>
        <dsp:cNvPr id="0" name=""/>
        <dsp:cNvSpPr/>
      </dsp:nvSpPr>
      <dsp:spPr>
        <a:xfrm>
          <a:off x="4599066" y="1505725"/>
          <a:ext cx="915" cy="2908577"/>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FA2345-F609-B046-8E01-7246B23BC259}">
      <dsp:nvSpPr>
        <dsp:cNvPr id="0" name=""/>
        <dsp:cNvSpPr/>
      </dsp:nvSpPr>
      <dsp:spPr>
        <a:xfrm rot="16200000">
          <a:off x="-552297" y="2128866"/>
          <a:ext cx="2261388" cy="1054948"/>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r" defTabSz="977900">
            <a:lnSpc>
              <a:spcPct val="90000"/>
            </a:lnSpc>
            <a:spcBef>
              <a:spcPct val="0"/>
            </a:spcBef>
            <a:spcAft>
              <a:spcPct val="35000"/>
            </a:spcAft>
            <a:buNone/>
          </a:pPr>
          <a:r>
            <a:rPr lang="en-US" sz="2200" kern="1200" dirty="0"/>
            <a:t>PROS</a:t>
          </a:r>
        </a:p>
      </dsp:txBody>
      <dsp:txXfrm>
        <a:off x="-392858" y="2552939"/>
        <a:ext cx="1942510" cy="525680"/>
      </dsp:txXfrm>
    </dsp:sp>
    <dsp:sp modelId="{E9A47AA1-7F93-3147-B53F-4458FAD3171F}">
      <dsp:nvSpPr>
        <dsp:cNvPr id="0" name=""/>
        <dsp:cNvSpPr/>
      </dsp:nvSpPr>
      <dsp:spPr>
        <a:xfrm rot="5400000">
          <a:off x="7460155" y="3260680"/>
          <a:ext cx="2286759" cy="964825"/>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r" defTabSz="977900">
            <a:lnSpc>
              <a:spcPct val="90000"/>
            </a:lnSpc>
            <a:spcBef>
              <a:spcPct val="0"/>
            </a:spcBef>
            <a:spcAft>
              <a:spcPct val="35000"/>
            </a:spcAft>
            <a:buNone/>
          </a:pPr>
          <a:r>
            <a:rPr lang="en-US" sz="2200" kern="1200" dirty="0"/>
            <a:t>CONS</a:t>
          </a:r>
        </a:p>
      </dsp:txBody>
      <dsp:txXfrm>
        <a:off x="7605973" y="3356888"/>
        <a:ext cx="1995123" cy="4807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DA0B60-DAFA-4A93-ACF4-CF02EE0279D0}">
      <dsp:nvSpPr>
        <dsp:cNvPr id="0" name=""/>
        <dsp:cNvSpPr/>
      </dsp:nvSpPr>
      <dsp:spPr>
        <a:xfrm>
          <a:off x="2942376" y="4948"/>
          <a:ext cx="1715625" cy="17156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4274D7-AB5F-4984-AF4F-F50A70A993A4}">
      <dsp:nvSpPr>
        <dsp:cNvPr id="0" name=""/>
        <dsp:cNvSpPr/>
      </dsp:nvSpPr>
      <dsp:spPr>
        <a:xfrm>
          <a:off x="3308001" y="370574"/>
          <a:ext cx="984375" cy="984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036E42-F12B-4C3C-B638-BD878630F8B5}">
      <dsp:nvSpPr>
        <dsp:cNvPr id="0" name=""/>
        <dsp:cNvSpPr/>
      </dsp:nvSpPr>
      <dsp:spPr>
        <a:xfrm>
          <a:off x="2393939" y="2254949"/>
          <a:ext cx="281250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Go into much more depth and measure the different factors that effect the opportunity to commute via bicycle</a:t>
          </a:r>
        </a:p>
      </dsp:txBody>
      <dsp:txXfrm>
        <a:off x="2393939" y="2254949"/>
        <a:ext cx="2812500" cy="1035000"/>
      </dsp:txXfrm>
    </dsp:sp>
    <dsp:sp modelId="{56C63597-6927-4C53-A52A-FE0F1FAFA336}">
      <dsp:nvSpPr>
        <dsp:cNvPr id="0" name=""/>
        <dsp:cNvSpPr/>
      </dsp:nvSpPr>
      <dsp:spPr>
        <a:xfrm>
          <a:off x="6247064" y="4948"/>
          <a:ext cx="1715625" cy="17156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EC84FA-F220-461C-AF29-F62FCF69A726}">
      <dsp:nvSpPr>
        <dsp:cNvPr id="0" name=""/>
        <dsp:cNvSpPr/>
      </dsp:nvSpPr>
      <dsp:spPr>
        <a:xfrm>
          <a:off x="6612689" y="370574"/>
          <a:ext cx="984375" cy="98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7AD512-3F70-49DD-8DC0-F748D2FA5EB9}">
      <dsp:nvSpPr>
        <dsp:cNvPr id="0" name=""/>
        <dsp:cNvSpPr/>
      </dsp:nvSpPr>
      <dsp:spPr>
        <a:xfrm>
          <a:off x="5698626" y="2254949"/>
          <a:ext cx="281250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Analyze how much money one person could save by using their current vehicles gas mileage, specific commute distance, current gas prices, and availability of commuting by something other than a vehicle</a:t>
          </a:r>
        </a:p>
      </dsp:txBody>
      <dsp:txXfrm>
        <a:off x="5698626" y="2254949"/>
        <a:ext cx="2812500" cy="1035000"/>
      </dsp:txXfrm>
    </dsp:sp>
  </dsp:spTree>
</dsp:drawing>
</file>

<file path=ppt/diagrams/layout1.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4053EC4-6520-FE43-B1DF-794F3378437E}" type="datetimeFigureOut">
              <a:rPr lang="en-US" smtClean="0"/>
              <a:t>8/3/20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14C3FBD2-A121-D541-9B1E-DBE1D424DFED}" type="slidenum">
              <a:rPr lang="en-US" smtClean="0"/>
              <a:t>‹#›</a:t>
            </a:fld>
            <a:endParaRPr lang="en-US"/>
          </a:p>
        </p:txBody>
      </p:sp>
    </p:spTree>
    <p:extLst>
      <p:ext uri="{BB962C8B-B14F-4D97-AF65-F5344CB8AC3E}">
        <p14:creationId xmlns:p14="http://schemas.microsoft.com/office/powerpoint/2010/main" val="3533309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53EC4-6520-FE43-B1DF-794F3378437E}" type="datetimeFigureOut">
              <a:rPr lang="en-US" smtClean="0"/>
              <a:t>8/3/20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C3FBD2-A121-D541-9B1E-DBE1D424DFED}" type="slidenum">
              <a:rPr lang="en-US" smtClean="0"/>
              <a:t>‹#›</a:t>
            </a:fld>
            <a:endParaRPr lang="en-US"/>
          </a:p>
        </p:txBody>
      </p:sp>
    </p:spTree>
    <p:extLst>
      <p:ext uri="{BB962C8B-B14F-4D97-AF65-F5344CB8AC3E}">
        <p14:creationId xmlns:p14="http://schemas.microsoft.com/office/powerpoint/2010/main" val="56909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053EC4-6520-FE43-B1DF-794F3378437E}" type="datetimeFigureOut">
              <a:rPr lang="en-US" smtClean="0"/>
              <a:t>8/3/20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C3FBD2-A121-D541-9B1E-DBE1D424DFED}" type="slidenum">
              <a:rPr lang="en-US" smtClean="0"/>
              <a:t>‹#›</a:t>
            </a:fld>
            <a:endParaRPr lang="en-US"/>
          </a:p>
        </p:txBody>
      </p:sp>
    </p:spTree>
    <p:extLst>
      <p:ext uri="{BB962C8B-B14F-4D97-AF65-F5344CB8AC3E}">
        <p14:creationId xmlns:p14="http://schemas.microsoft.com/office/powerpoint/2010/main" val="83377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053EC4-6520-FE43-B1DF-794F3378437E}" type="datetimeFigureOut">
              <a:rPr lang="en-US" smtClean="0"/>
              <a:t>8/3/20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C3FBD2-A121-D541-9B1E-DBE1D424DFED}" type="slidenum">
              <a:rPr lang="en-US" smtClean="0"/>
              <a:t>‹#›</a:t>
            </a:fld>
            <a:endParaRPr lang="en-US"/>
          </a:p>
        </p:txBody>
      </p:sp>
    </p:spTree>
    <p:extLst>
      <p:ext uri="{BB962C8B-B14F-4D97-AF65-F5344CB8AC3E}">
        <p14:creationId xmlns:p14="http://schemas.microsoft.com/office/powerpoint/2010/main" val="1902656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E4053EC4-6520-FE43-B1DF-794F3378437E}" type="datetimeFigureOut">
              <a:rPr lang="en-US" smtClean="0"/>
              <a:t>8/3/20</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14C3FBD2-A121-D541-9B1E-DBE1D424DFED}" type="slidenum">
              <a:rPr lang="en-US" smtClean="0"/>
              <a:t>‹#›</a:t>
            </a:fld>
            <a:endParaRPr lang="en-US"/>
          </a:p>
        </p:txBody>
      </p:sp>
    </p:spTree>
    <p:extLst>
      <p:ext uri="{BB962C8B-B14F-4D97-AF65-F5344CB8AC3E}">
        <p14:creationId xmlns:p14="http://schemas.microsoft.com/office/powerpoint/2010/main" val="1900213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053EC4-6520-FE43-B1DF-794F3378437E}" type="datetimeFigureOut">
              <a:rPr lang="en-US" smtClean="0"/>
              <a:t>8/3/20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C3FBD2-A121-D541-9B1E-DBE1D424DFED}" type="slidenum">
              <a:rPr lang="en-US" smtClean="0"/>
              <a:t>‹#›</a:t>
            </a:fld>
            <a:endParaRPr lang="en-US"/>
          </a:p>
        </p:txBody>
      </p:sp>
    </p:spTree>
    <p:extLst>
      <p:ext uri="{BB962C8B-B14F-4D97-AF65-F5344CB8AC3E}">
        <p14:creationId xmlns:p14="http://schemas.microsoft.com/office/powerpoint/2010/main" val="2224401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053EC4-6520-FE43-B1DF-794F3378437E}" type="datetimeFigureOut">
              <a:rPr lang="en-US" smtClean="0"/>
              <a:t>8/3/20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C3FBD2-A121-D541-9B1E-DBE1D424DFED}"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40078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053EC4-6520-FE43-B1DF-794F3378437E}" type="datetimeFigureOut">
              <a:rPr lang="en-US" smtClean="0"/>
              <a:t>8/3/20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C3FBD2-A121-D541-9B1E-DBE1D424DFED}"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7645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53EC4-6520-FE43-B1DF-794F3378437E}" type="datetimeFigureOut">
              <a:rPr lang="en-US" smtClean="0"/>
              <a:t>8/3/20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C3FBD2-A121-D541-9B1E-DBE1D424DFED}" type="slidenum">
              <a:rPr lang="en-US" smtClean="0"/>
              <a:t>‹#›</a:t>
            </a:fld>
            <a:endParaRPr lang="en-US"/>
          </a:p>
        </p:txBody>
      </p:sp>
    </p:spTree>
    <p:extLst>
      <p:ext uri="{BB962C8B-B14F-4D97-AF65-F5344CB8AC3E}">
        <p14:creationId xmlns:p14="http://schemas.microsoft.com/office/powerpoint/2010/main" val="722905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53EC4-6520-FE43-B1DF-794F3378437E}" type="datetimeFigureOut">
              <a:rPr lang="en-US" smtClean="0"/>
              <a:t>8/3/20</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14C3FBD2-A121-D541-9B1E-DBE1D424DFED}" type="slidenum">
              <a:rPr lang="en-US" smtClean="0"/>
              <a:t>‹#›</a:t>
            </a:fld>
            <a:endParaRPr lang="en-US"/>
          </a:p>
        </p:txBody>
      </p:sp>
    </p:spTree>
    <p:extLst>
      <p:ext uri="{BB962C8B-B14F-4D97-AF65-F5344CB8AC3E}">
        <p14:creationId xmlns:p14="http://schemas.microsoft.com/office/powerpoint/2010/main" val="3132579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53EC4-6520-FE43-B1DF-794F3378437E}" type="datetimeFigureOut">
              <a:rPr lang="en-US" smtClean="0"/>
              <a:t>8/3/20</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14C3FBD2-A121-D541-9B1E-DBE1D424DFED}" type="slidenum">
              <a:rPr lang="en-US" smtClean="0"/>
              <a:t>‹#›</a:t>
            </a:fld>
            <a:endParaRPr lang="en-US"/>
          </a:p>
        </p:txBody>
      </p:sp>
    </p:spTree>
    <p:extLst>
      <p:ext uri="{BB962C8B-B14F-4D97-AF65-F5344CB8AC3E}">
        <p14:creationId xmlns:p14="http://schemas.microsoft.com/office/powerpoint/2010/main" val="2887050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4053EC4-6520-FE43-B1DF-794F3378437E}" type="datetimeFigureOut">
              <a:rPr lang="en-US" smtClean="0"/>
              <a:t>8/3/20</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14C3FBD2-A121-D541-9B1E-DBE1D424DFED}" type="slidenum">
              <a:rPr lang="en-US" smtClean="0"/>
              <a:t>‹#›</a:t>
            </a:fld>
            <a:endParaRPr lang="en-US"/>
          </a:p>
        </p:txBody>
      </p:sp>
    </p:spTree>
    <p:extLst>
      <p:ext uri="{BB962C8B-B14F-4D97-AF65-F5344CB8AC3E}">
        <p14:creationId xmlns:p14="http://schemas.microsoft.com/office/powerpoint/2010/main" val="354158802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f"/><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microsoft.com/office/2007/relationships/hdphoto" Target="../media/hdphoto2.wdp"/><Relationship Id="rId7" Type="http://schemas.openxmlformats.org/officeDocument/2006/relationships/diagramLayout" Target="../diagrams/layout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microsoft.com/office/2007/relationships/hdphoto" Target="../media/hdphoto1.wdp"/><Relationship Id="rId10" Type="http://schemas.microsoft.com/office/2007/relationships/diagramDrawing" Target="../diagrams/drawing2.xml"/><Relationship Id="rId4" Type="http://schemas.openxmlformats.org/officeDocument/2006/relationships/image" Target="../media/image2.png"/><Relationship Id="rId9" Type="http://schemas.openxmlformats.org/officeDocument/2006/relationships/diagramColors" Target="../diagrams/colors2.xml"/></Relationships>
</file>

<file path=ppt/slides/_rels/slide11.xml.rels><?xml version="1.0" encoding="UTF-8" standalone="yes"?>
<Relationships xmlns="http://schemas.openxmlformats.org/package/2006/relationships"><Relationship Id="rId8" Type="http://schemas.openxmlformats.org/officeDocument/2006/relationships/hyperlink" Target="https://www.indexmundi.com/facts/united-states/quick-facts/all-states/average-commute-time#table" TargetMode="External"/><Relationship Id="rId3" Type="http://schemas.microsoft.com/office/2007/relationships/hdphoto" Target="../media/hdphoto3.wdp"/><Relationship Id="rId7" Type="http://schemas.openxmlformats.org/officeDocument/2006/relationships/hyperlink" Target="https://www.businessinsider.com/average-spending-on-commute-how-much-money-2019-7#west-virginia-200381-1"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gasprices.aaa.com/state-gas-price-averages/" TargetMode="External"/><Relationship Id="rId11" Type="http://schemas.openxmlformats.org/officeDocument/2006/relationships/image" Target="../media/image2.png"/><Relationship Id="rId5" Type="http://schemas.openxmlformats.org/officeDocument/2006/relationships/hyperlink" Target="https://www.bicycle-guider.com/bike-facts-stats/" TargetMode="External"/><Relationship Id="rId10" Type="http://schemas.openxmlformats.org/officeDocument/2006/relationships/hyperlink" Target="https://medium.com/@aarontsuru/8-reasons-you-should-definitely-not-ride-your-bike-to-work-120ca800e18e" TargetMode="External"/><Relationship Id="rId4" Type="http://schemas.openxmlformats.org/officeDocument/2006/relationships/hyperlink" Target="https://www.census.gov/library/publications/2014/acs/acs-25.html" TargetMode="External"/><Relationship Id="rId9" Type="http://schemas.openxmlformats.org/officeDocument/2006/relationships/hyperlink" Target="https://www.streetlightdata.com/wp-content/uploads/2018/03/Commutes-Across-America_180201.pdf"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0.tiff"/><Relationship Id="rId3" Type="http://schemas.microsoft.com/office/2007/relationships/hdphoto" Target="../media/hdphoto2.wdp"/><Relationship Id="rId7"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en.wikipedia.org/wiki/File:Broom_icon.svg" TargetMode="Externa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hyperlink" Target="https://technofaq.org/posts/2017/05/important-features-your-data-replication-solution-should-have/" TargetMode="External"/><Relationship Id="rId7" Type="http://schemas.microsoft.com/office/2007/relationships/hdphoto" Target="../media/hdphoto1.wdp"/><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Layout" Target="../slideLayouts/slideLayout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data.census.gov/cedsci/table?g=0100000US&amp;tid=ACSST5Y2017.S0801&amp;q=S0801" TargetMode="External"/><Relationship Id="rId5" Type="http://schemas.microsoft.com/office/2007/relationships/hdphoto" Target="../media/hdphoto2.wdp"/><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8035907-EB9C-4E11-8A9B-D25B0AD8D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DBEF85D-B144-5E46-9F61-8F5F24CD50E6}"/>
              </a:ext>
            </a:extLst>
          </p:cNvPr>
          <p:cNvSpPr>
            <a:spLocks noGrp="1"/>
          </p:cNvSpPr>
          <p:nvPr>
            <p:ph type="ctrTitle"/>
          </p:nvPr>
        </p:nvSpPr>
        <p:spPr>
          <a:xfrm>
            <a:off x="7298944" y="1643240"/>
            <a:ext cx="3970877" cy="3492637"/>
          </a:xfrm>
        </p:spPr>
        <p:txBody>
          <a:bodyPr anchor="b">
            <a:normAutofit fontScale="90000"/>
          </a:bodyPr>
          <a:lstStyle/>
          <a:p>
            <a:r>
              <a:rPr lang="en-US" sz="4400" b="1" dirty="0">
                <a:solidFill>
                  <a:schemeClr val="tx1"/>
                </a:solidFill>
              </a:rPr>
              <a:t>Commuting to Work - ETL</a:t>
            </a:r>
            <a:br>
              <a:rPr lang="en-US" sz="3800" dirty="0">
                <a:solidFill>
                  <a:schemeClr val="tx1"/>
                </a:solidFill>
              </a:rPr>
            </a:br>
            <a:r>
              <a:rPr lang="en-US" sz="3800" dirty="0">
                <a:solidFill>
                  <a:schemeClr val="tx1"/>
                </a:solidFill>
              </a:rPr>
              <a:t>_________________</a:t>
            </a:r>
            <a:br>
              <a:rPr lang="en-US" sz="3800" dirty="0">
                <a:solidFill>
                  <a:schemeClr val="tx1"/>
                </a:solidFill>
              </a:rPr>
            </a:br>
            <a:r>
              <a:rPr lang="en-US" sz="3200" dirty="0">
                <a:solidFill>
                  <a:schemeClr val="tx1"/>
                </a:solidFill>
              </a:rPr>
              <a:t>How much money could one save annually by riding a bike to work?</a:t>
            </a:r>
            <a:br>
              <a:rPr lang="en-US" sz="3200" dirty="0">
                <a:solidFill>
                  <a:schemeClr val="tx1"/>
                </a:solidFill>
              </a:rPr>
            </a:br>
            <a:r>
              <a:rPr lang="en-US" sz="3200" dirty="0">
                <a:solidFill>
                  <a:schemeClr val="tx1"/>
                </a:solidFill>
              </a:rPr>
              <a:t>____________________</a:t>
            </a:r>
            <a:br>
              <a:rPr lang="en-US" sz="3200" dirty="0">
                <a:solidFill>
                  <a:schemeClr val="tx1"/>
                </a:solidFill>
              </a:rPr>
            </a:br>
            <a:r>
              <a:rPr lang="en-US" sz="3200" dirty="0">
                <a:solidFill>
                  <a:schemeClr val="tx1"/>
                </a:solidFill>
              </a:rPr>
              <a:t>Published by: Josh Jenkins</a:t>
            </a:r>
          </a:p>
        </p:txBody>
      </p:sp>
      <p:pic>
        <p:nvPicPr>
          <p:cNvPr id="4" name="Picture 3">
            <a:extLst>
              <a:ext uri="{FF2B5EF4-FFF2-40B4-BE49-F238E27FC236}">
                <a16:creationId xmlns:a16="http://schemas.microsoft.com/office/drawing/2014/main" id="{A0B8B575-8A20-DB43-ABB1-0AD885CDBEA3}"/>
              </a:ext>
            </a:extLst>
          </p:cNvPr>
          <p:cNvPicPr>
            <a:picLocks noChangeAspect="1"/>
          </p:cNvPicPr>
          <p:nvPr/>
        </p:nvPicPr>
        <p:blipFill rotWithShape="1">
          <a:blip r:embed="rId2"/>
          <a:srcRect l="21397" r="12057" b="-1"/>
          <a:stretch/>
        </p:blipFill>
        <p:spPr>
          <a:xfrm>
            <a:off x="643467" y="720071"/>
            <a:ext cx="5503939" cy="5503939"/>
          </a:xfrm>
          <a:custGeom>
            <a:avLst/>
            <a:gdLst/>
            <a:ahLst/>
            <a:cxnLst/>
            <a:rect l="l" t="t" r="r" b="b"/>
            <a:pathLst>
              <a:path w="3051400" h="3051400">
                <a:moveTo>
                  <a:pt x="1525700" y="171641"/>
                </a:moveTo>
                <a:cubicBezTo>
                  <a:pt x="2273526" y="171641"/>
                  <a:pt x="2879759" y="777874"/>
                  <a:pt x="2879759" y="1525700"/>
                </a:cubicBezTo>
                <a:cubicBezTo>
                  <a:pt x="2879759" y="2273526"/>
                  <a:pt x="2273526" y="2879759"/>
                  <a:pt x="1525700" y="2879759"/>
                </a:cubicBezTo>
                <a:cubicBezTo>
                  <a:pt x="777874" y="2879759"/>
                  <a:pt x="171641" y="2273526"/>
                  <a:pt x="171641" y="1525700"/>
                </a:cubicBezTo>
                <a:cubicBezTo>
                  <a:pt x="171641" y="777874"/>
                  <a:pt x="777874" y="171641"/>
                  <a:pt x="1525700" y="171641"/>
                </a:cubicBezTo>
                <a:close/>
                <a:moveTo>
                  <a:pt x="1525700" y="133499"/>
                </a:moveTo>
                <a:cubicBezTo>
                  <a:pt x="756809" y="133499"/>
                  <a:pt x="133499" y="756809"/>
                  <a:pt x="133499" y="1525700"/>
                </a:cubicBezTo>
                <a:cubicBezTo>
                  <a:pt x="133499" y="2294591"/>
                  <a:pt x="756809" y="2917901"/>
                  <a:pt x="1525700" y="2917901"/>
                </a:cubicBezTo>
                <a:cubicBezTo>
                  <a:pt x="2294591" y="2917901"/>
                  <a:pt x="2917901" y="2294591"/>
                  <a:pt x="2917901" y="1525700"/>
                </a:cubicBezTo>
                <a:cubicBezTo>
                  <a:pt x="2917901" y="756809"/>
                  <a:pt x="2294591" y="133499"/>
                  <a:pt x="1525700" y="133499"/>
                </a:cubicBezTo>
                <a:close/>
                <a:moveTo>
                  <a:pt x="1525700" y="0"/>
                </a:moveTo>
                <a:cubicBezTo>
                  <a:pt x="2368321" y="0"/>
                  <a:pt x="3051400" y="683079"/>
                  <a:pt x="3051400" y="1525700"/>
                </a:cubicBezTo>
                <a:cubicBezTo>
                  <a:pt x="3051400" y="2368321"/>
                  <a:pt x="2368321" y="3051400"/>
                  <a:pt x="1525700" y="3051400"/>
                </a:cubicBezTo>
                <a:cubicBezTo>
                  <a:pt x="683079" y="3051400"/>
                  <a:pt x="0" y="2368321"/>
                  <a:pt x="0" y="1525700"/>
                </a:cubicBezTo>
                <a:cubicBezTo>
                  <a:pt x="0" y="683079"/>
                  <a:pt x="683079" y="0"/>
                  <a:pt x="1525700" y="0"/>
                </a:cubicBezTo>
                <a:close/>
              </a:path>
            </a:pathLst>
          </a:custGeom>
        </p:spPr>
      </p:pic>
      <p:sp>
        <p:nvSpPr>
          <p:cNvPr id="20" name="Freeform: Shape 19">
            <a:extLst>
              <a:ext uri="{FF2B5EF4-FFF2-40B4-BE49-F238E27FC236}">
                <a16:creationId xmlns:a16="http://schemas.microsoft.com/office/drawing/2014/main" id="{23991EB4-1F71-4BE4-B24D-277DD5EE9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720071"/>
            <a:ext cx="5503939" cy="5503939"/>
          </a:xfrm>
          <a:custGeom>
            <a:avLst/>
            <a:gdLst>
              <a:gd name="connsiteX0" fmla="*/ 3657600 w 7315200"/>
              <a:gd name="connsiteY0" fmla="*/ 411480 h 7315200"/>
              <a:gd name="connsiteX1" fmla="*/ 6903720 w 7315200"/>
              <a:gd name="connsiteY1" fmla="*/ 3657600 h 7315200"/>
              <a:gd name="connsiteX2" fmla="*/ 3657600 w 7315200"/>
              <a:gd name="connsiteY2" fmla="*/ 6903720 h 7315200"/>
              <a:gd name="connsiteX3" fmla="*/ 411480 w 7315200"/>
              <a:gd name="connsiteY3" fmla="*/ 3657600 h 7315200"/>
              <a:gd name="connsiteX4" fmla="*/ 3657600 w 7315200"/>
              <a:gd name="connsiteY4" fmla="*/ 411480 h 7315200"/>
              <a:gd name="connsiteX5" fmla="*/ 3657600 w 7315200"/>
              <a:gd name="connsiteY5" fmla="*/ 320040 h 7315200"/>
              <a:gd name="connsiteX6" fmla="*/ 320040 w 7315200"/>
              <a:gd name="connsiteY6" fmla="*/ 3657600 h 7315200"/>
              <a:gd name="connsiteX7" fmla="*/ 3657600 w 7315200"/>
              <a:gd name="connsiteY7" fmla="*/ 6995160 h 7315200"/>
              <a:gd name="connsiteX8" fmla="*/ 6995160 w 7315200"/>
              <a:gd name="connsiteY8" fmla="*/ 3657600 h 7315200"/>
              <a:gd name="connsiteX9" fmla="*/ 3657600 w 7315200"/>
              <a:gd name="connsiteY9" fmla="*/ 320040 h 7315200"/>
              <a:gd name="connsiteX10" fmla="*/ 3657600 w 7315200"/>
              <a:gd name="connsiteY10" fmla="*/ 0 h 7315200"/>
              <a:gd name="connsiteX11" fmla="*/ 7315200 w 7315200"/>
              <a:gd name="connsiteY11" fmla="*/ 3657600 h 7315200"/>
              <a:gd name="connsiteX12" fmla="*/ 3657600 w 7315200"/>
              <a:gd name="connsiteY12" fmla="*/ 7315200 h 7315200"/>
              <a:gd name="connsiteX13" fmla="*/ 0 w 7315200"/>
              <a:gd name="connsiteY13" fmla="*/ 3657600 h 7315200"/>
              <a:gd name="connsiteX14" fmla="*/ 3657600 w 7315200"/>
              <a:gd name="connsiteY14" fmla="*/ 0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15200" h="7315200">
                <a:moveTo>
                  <a:pt x="3657600" y="411480"/>
                </a:moveTo>
                <a:cubicBezTo>
                  <a:pt x="5450383" y="411480"/>
                  <a:pt x="6903720" y="1864817"/>
                  <a:pt x="6903720" y="3657600"/>
                </a:cubicBezTo>
                <a:cubicBezTo>
                  <a:pt x="6903720" y="5450383"/>
                  <a:pt x="5450383" y="6903720"/>
                  <a:pt x="3657600" y="6903720"/>
                </a:cubicBezTo>
                <a:cubicBezTo>
                  <a:pt x="1864817" y="6903720"/>
                  <a:pt x="411480" y="5450383"/>
                  <a:pt x="411480" y="3657600"/>
                </a:cubicBezTo>
                <a:cubicBezTo>
                  <a:pt x="411480" y="1864817"/>
                  <a:pt x="1864817" y="411480"/>
                  <a:pt x="3657600" y="411480"/>
                </a:cubicBezTo>
                <a:close/>
                <a:moveTo>
                  <a:pt x="3657600" y="320040"/>
                </a:moveTo>
                <a:cubicBezTo>
                  <a:pt x="1814317" y="320040"/>
                  <a:pt x="320040" y="1814317"/>
                  <a:pt x="320040" y="3657600"/>
                </a:cubicBezTo>
                <a:cubicBezTo>
                  <a:pt x="320040" y="5500883"/>
                  <a:pt x="1814317" y="6995160"/>
                  <a:pt x="3657600" y="6995160"/>
                </a:cubicBezTo>
                <a:cubicBezTo>
                  <a:pt x="5500883" y="6995160"/>
                  <a:pt x="6995160" y="5500883"/>
                  <a:pt x="6995160" y="3657600"/>
                </a:cubicBezTo>
                <a:cubicBezTo>
                  <a:pt x="6995160" y="1814317"/>
                  <a:pt x="5500883" y="320040"/>
                  <a:pt x="3657600" y="320040"/>
                </a:cubicBezTo>
                <a:close/>
                <a:moveTo>
                  <a:pt x="3657600" y="0"/>
                </a:moveTo>
                <a:cubicBezTo>
                  <a:pt x="5677637" y="0"/>
                  <a:pt x="7315200" y="1637563"/>
                  <a:pt x="7315200" y="3657600"/>
                </a:cubicBezTo>
                <a:cubicBezTo>
                  <a:pt x="7315200" y="5677637"/>
                  <a:pt x="5677637" y="7315200"/>
                  <a:pt x="3657600" y="7315200"/>
                </a:cubicBezTo>
                <a:cubicBezTo>
                  <a:pt x="1637563" y="7315200"/>
                  <a:pt x="0" y="5677637"/>
                  <a:pt x="0" y="3657600"/>
                </a:cubicBezTo>
                <a:cubicBezTo>
                  <a:pt x="0" y="1637563"/>
                  <a:pt x="1637563" y="0"/>
                  <a:pt x="3657600" y="0"/>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2" name="Rectangle 21">
            <a:extLst>
              <a:ext uri="{FF2B5EF4-FFF2-40B4-BE49-F238E27FC236}">
                <a16:creationId xmlns:a16="http://schemas.microsoft.com/office/drawing/2014/main" id="{D9C69FA7-0958-4ED9-A0DF-E87A0C137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02414" y="3431699"/>
            <a:ext cx="3657600"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21127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FB4329C-BF98-421E-8A0D-43A2CF95E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CDC6B8-20F2-4C8D-8599-EC572C0BFF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9583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51AB3E-2ACB-A94D-92D7-8BD772E20D6A}"/>
              </a:ext>
            </a:extLst>
          </p:cNvPr>
          <p:cNvSpPr>
            <a:spLocks noGrp="1"/>
          </p:cNvSpPr>
          <p:nvPr>
            <p:ph type="title"/>
          </p:nvPr>
        </p:nvSpPr>
        <p:spPr>
          <a:xfrm>
            <a:off x="1069848" y="4846002"/>
            <a:ext cx="10058400" cy="1522993"/>
          </a:xfrm>
        </p:spPr>
        <p:txBody>
          <a:bodyPr>
            <a:normAutofit/>
          </a:bodyPr>
          <a:lstStyle/>
          <a:p>
            <a:r>
              <a:rPr lang="en-US" sz="6000"/>
              <a:t>Possible future endeavors</a:t>
            </a:r>
          </a:p>
        </p:txBody>
      </p:sp>
      <p:grpSp>
        <p:nvGrpSpPr>
          <p:cNvPr id="13" name="Group 12">
            <a:extLst>
              <a:ext uri="{FF2B5EF4-FFF2-40B4-BE49-F238E27FC236}">
                <a16:creationId xmlns:a16="http://schemas.microsoft.com/office/drawing/2014/main" id="{B4342043-9755-451A-9341-6461ADE858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B52F7E87-CD4F-40F9-978A-356F63B76E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93B1ED61-05D6-47CD-8878-8406A83BD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graphicFrame>
        <p:nvGraphicFramePr>
          <p:cNvPr id="5" name="Content Placeholder 2">
            <a:extLst>
              <a:ext uri="{FF2B5EF4-FFF2-40B4-BE49-F238E27FC236}">
                <a16:creationId xmlns:a16="http://schemas.microsoft.com/office/drawing/2014/main" id="{44973278-64CF-4B62-A0E2-9348F179F521}"/>
              </a:ext>
            </a:extLst>
          </p:cNvPr>
          <p:cNvGraphicFramePr>
            <a:graphicFrameLocks noGrp="1"/>
          </p:cNvGraphicFramePr>
          <p:nvPr>
            <p:ph idx="1"/>
            <p:extLst>
              <p:ext uri="{D42A27DB-BD31-4B8C-83A1-F6EECF244321}">
                <p14:modId xmlns:p14="http://schemas.microsoft.com/office/powerpoint/2010/main" val="675943927"/>
              </p:ext>
            </p:extLst>
          </p:nvPr>
        </p:nvGraphicFramePr>
        <p:xfrm>
          <a:off x="643466" y="633637"/>
          <a:ext cx="10905066" cy="329489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619881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Title 1">
            <a:extLst>
              <a:ext uri="{FF2B5EF4-FFF2-40B4-BE49-F238E27FC236}">
                <a16:creationId xmlns:a16="http://schemas.microsoft.com/office/drawing/2014/main" id="{C8B1F6CB-E27B-A94F-9BD6-246D932A3538}"/>
              </a:ext>
            </a:extLst>
          </p:cNvPr>
          <p:cNvSpPr>
            <a:spLocks noGrp="1"/>
          </p:cNvSpPr>
          <p:nvPr>
            <p:ph type="title"/>
          </p:nvPr>
        </p:nvSpPr>
        <p:spPr>
          <a:xfrm>
            <a:off x="643468" y="643466"/>
            <a:ext cx="3686312" cy="5528734"/>
          </a:xfrm>
        </p:spPr>
        <p:txBody>
          <a:bodyPr>
            <a:normAutofit/>
          </a:bodyPr>
          <a:lstStyle/>
          <a:p>
            <a:pPr algn="r"/>
            <a:r>
              <a:rPr lang="en-US" sz="7200" dirty="0">
                <a:solidFill>
                  <a:srgbClr val="FFFFFF"/>
                </a:solidFill>
              </a:rPr>
              <a:t>Sources</a:t>
            </a:r>
          </a:p>
        </p:txBody>
      </p:sp>
      <p:sp>
        <p:nvSpPr>
          <p:cNvPr id="3" name="Content Placeholder 2">
            <a:extLst>
              <a:ext uri="{FF2B5EF4-FFF2-40B4-BE49-F238E27FC236}">
                <a16:creationId xmlns:a16="http://schemas.microsoft.com/office/drawing/2014/main" id="{29391C9D-64CE-F548-8F40-EED721451CD2}"/>
              </a:ext>
            </a:extLst>
          </p:cNvPr>
          <p:cNvSpPr>
            <a:spLocks noGrp="1"/>
          </p:cNvSpPr>
          <p:nvPr>
            <p:ph idx="1"/>
          </p:nvPr>
        </p:nvSpPr>
        <p:spPr>
          <a:xfrm>
            <a:off x="5053780" y="599768"/>
            <a:ext cx="6074467" cy="5572432"/>
          </a:xfrm>
        </p:spPr>
        <p:txBody>
          <a:bodyPr anchor="ctr">
            <a:normAutofit/>
          </a:bodyPr>
          <a:lstStyle/>
          <a:p>
            <a:r>
              <a:rPr lang="en-US" sz="1900" dirty="0">
                <a:hlinkClick r:id="rId4"/>
              </a:rPr>
              <a:t>https://www.census.gov/library/publications/2014/acs/acs-25.html</a:t>
            </a:r>
            <a:endParaRPr lang="en-US" sz="1900" dirty="0"/>
          </a:p>
          <a:p>
            <a:r>
              <a:rPr lang="en-US" sz="1900" dirty="0">
                <a:hlinkClick r:id="rId5"/>
              </a:rPr>
              <a:t>https://www.bicycle-guider.com/bike-facts-stats/</a:t>
            </a:r>
            <a:endParaRPr lang="en-US" sz="1900" dirty="0"/>
          </a:p>
          <a:p>
            <a:r>
              <a:rPr lang="en-US" sz="1900" dirty="0">
                <a:hlinkClick r:id="rId6"/>
              </a:rPr>
              <a:t>https://gasprices.aaa.com/state-gas-price-averages/</a:t>
            </a:r>
            <a:endParaRPr lang="en-US" sz="1900" dirty="0"/>
          </a:p>
          <a:p>
            <a:r>
              <a:rPr lang="en-US" sz="1900" dirty="0">
                <a:hlinkClick r:id="rId7"/>
              </a:rPr>
              <a:t>https://www.businessinsider.com/average-spending-on-commute-how-much-money-2019-7#west-virginia-200381-1</a:t>
            </a:r>
            <a:endParaRPr lang="en-US" sz="1900" dirty="0"/>
          </a:p>
          <a:p>
            <a:r>
              <a:rPr lang="en-US" sz="1900" dirty="0">
                <a:hlinkClick r:id="rId8"/>
              </a:rPr>
              <a:t>https://www.indexmundi.com/facts/united-states/quick-facts/all-states/average-commute-time#table</a:t>
            </a:r>
            <a:endParaRPr lang="en-US" sz="1900" dirty="0"/>
          </a:p>
          <a:p>
            <a:r>
              <a:rPr lang="en-US" sz="1900" dirty="0">
                <a:hlinkClick r:id="rId9"/>
              </a:rPr>
              <a:t>https://www.streetlightdata.com/wp-content/uploads/2018/03/Commutes-Across-America_180201.pdf</a:t>
            </a:r>
            <a:endParaRPr lang="en-US" sz="1900" dirty="0"/>
          </a:p>
          <a:p>
            <a:r>
              <a:rPr lang="en-US" sz="1900" dirty="0">
                <a:hlinkClick r:id="rId10"/>
              </a:rPr>
              <a:t>https://medium.com/@aarontsuru/8-reasons-you-should-definitely-not-ride-your-bike-to-work-120ca800e18e</a:t>
            </a:r>
            <a:endParaRPr lang="en-US" sz="1900" dirty="0"/>
          </a:p>
          <a:p>
            <a:endParaRPr lang="en-US" sz="1900" dirty="0"/>
          </a:p>
        </p:txBody>
      </p:sp>
      <p:sp>
        <p:nvSpPr>
          <p:cNvPr id="12" name="Oval 11">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11">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05931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95BC10F-28F2-43C8-9B67-1D3A0543A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070" y="0"/>
            <a:ext cx="754193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663F4-50D8-0144-9F06-4F3CBD24445E}"/>
              </a:ext>
            </a:extLst>
          </p:cNvPr>
          <p:cNvSpPr>
            <a:spLocks noGrp="1"/>
          </p:cNvSpPr>
          <p:nvPr>
            <p:ph type="title"/>
          </p:nvPr>
        </p:nvSpPr>
        <p:spPr>
          <a:xfrm>
            <a:off x="4970109" y="484632"/>
            <a:ext cx="6730277" cy="1609344"/>
          </a:xfrm>
          <a:ln>
            <a:noFill/>
          </a:ln>
        </p:spPr>
        <p:txBody>
          <a:bodyPr>
            <a:normAutofit/>
          </a:bodyPr>
          <a:lstStyle/>
          <a:p>
            <a:r>
              <a:rPr lang="en-US" sz="4800" b="1" u="sng" dirty="0"/>
              <a:t>Data Collection</a:t>
            </a:r>
          </a:p>
        </p:txBody>
      </p:sp>
      <p:pic>
        <p:nvPicPr>
          <p:cNvPr id="5" name="Picture 4" descr="A picture containing clock&#10;&#10;Description automatically generated">
            <a:extLst>
              <a:ext uri="{FF2B5EF4-FFF2-40B4-BE49-F238E27FC236}">
                <a16:creationId xmlns:a16="http://schemas.microsoft.com/office/drawing/2014/main" id="{964A0FFF-8833-F346-8BA0-E51D8E91C536}"/>
              </a:ext>
            </a:extLst>
          </p:cNvPr>
          <p:cNvPicPr>
            <a:picLocks noChangeAspect="1"/>
          </p:cNvPicPr>
          <p:nvPr/>
        </p:nvPicPr>
        <p:blipFill>
          <a:blip r:embed="rId4"/>
          <a:stretch>
            <a:fillRect/>
          </a:stretch>
        </p:blipFill>
        <p:spPr>
          <a:xfrm>
            <a:off x="491614" y="608695"/>
            <a:ext cx="3369910" cy="808777"/>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C756A6B5-A8E1-DC46-B9F0-1C318FD97C93}"/>
              </a:ext>
            </a:extLst>
          </p:cNvPr>
          <p:cNvPicPr>
            <a:picLocks noChangeAspect="1"/>
          </p:cNvPicPr>
          <p:nvPr/>
        </p:nvPicPr>
        <p:blipFill>
          <a:blip r:embed="rId5"/>
          <a:stretch>
            <a:fillRect/>
          </a:stretch>
        </p:blipFill>
        <p:spPr>
          <a:xfrm>
            <a:off x="1198215" y="1417472"/>
            <a:ext cx="1968908" cy="1968908"/>
          </a:xfrm>
          <a:prstGeom prst="rect">
            <a:avLst/>
          </a:prstGeom>
        </p:spPr>
      </p:pic>
      <p:pic>
        <p:nvPicPr>
          <p:cNvPr id="10" name="Picture 9">
            <a:extLst>
              <a:ext uri="{FF2B5EF4-FFF2-40B4-BE49-F238E27FC236}">
                <a16:creationId xmlns:a16="http://schemas.microsoft.com/office/drawing/2014/main" id="{F45AB129-FC9B-5B45-B028-681FB36DA92B}"/>
              </a:ext>
            </a:extLst>
          </p:cNvPr>
          <p:cNvPicPr>
            <a:picLocks noChangeAspect="1"/>
          </p:cNvPicPr>
          <p:nvPr/>
        </p:nvPicPr>
        <p:blipFill>
          <a:blip r:embed="rId6"/>
          <a:stretch>
            <a:fillRect/>
          </a:stretch>
        </p:blipFill>
        <p:spPr>
          <a:xfrm>
            <a:off x="255380" y="3917874"/>
            <a:ext cx="1697171" cy="1697171"/>
          </a:xfrm>
          <a:prstGeom prst="rect">
            <a:avLst/>
          </a:prstGeom>
        </p:spPr>
      </p:pic>
      <p:sp>
        <p:nvSpPr>
          <p:cNvPr id="3" name="Content Placeholder 2">
            <a:extLst>
              <a:ext uri="{FF2B5EF4-FFF2-40B4-BE49-F238E27FC236}">
                <a16:creationId xmlns:a16="http://schemas.microsoft.com/office/drawing/2014/main" id="{75A72175-3FA2-074F-876C-A659CED8852E}"/>
              </a:ext>
            </a:extLst>
          </p:cNvPr>
          <p:cNvSpPr>
            <a:spLocks noGrp="1"/>
          </p:cNvSpPr>
          <p:nvPr>
            <p:ph idx="1"/>
          </p:nvPr>
        </p:nvSpPr>
        <p:spPr>
          <a:xfrm>
            <a:off x="4970109" y="2121408"/>
            <a:ext cx="6730276" cy="4050792"/>
          </a:xfrm>
        </p:spPr>
        <p:txBody>
          <a:bodyPr>
            <a:normAutofit/>
          </a:bodyPr>
          <a:lstStyle/>
          <a:p>
            <a:r>
              <a:rPr lang="en-US" sz="2400" dirty="0"/>
              <a:t>Disclaimer: This project is not testing a hypothesis, and is strictly for educational purposes</a:t>
            </a:r>
          </a:p>
          <a:p>
            <a:r>
              <a:rPr lang="en-US" sz="2400" dirty="0"/>
              <a:t>Scouted for relevant data</a:t>
            </a:r>
          </a:p>
          <a:p>
            <a:r>
              <a:rPr lang="en-US" sz="2400" dirty="0"/>
              <a:t>Ensured data was accessible and in a format that I knew how to work with</a:t>
            </a:r>
          </a:p>
          <a:p>
            <a:r>
              <a:rPr lang="en-US" sz="2400" dirty="0"/>
              <a:t>Primarily used CSV files</a:t>
            </a:r>
          </a:p>
          <a:p>
            <a:r>
              <a:rPr lang="en-US" sz="2400" dirty="0"/>
              <a:t>Had to scrape one web page using </a:t>
            </a:r>
            <a:r>
              <a:rPr lang="en-US" sz="2400" dirty="0" err="1"/>
              <a:t>ParseHub</a:t>
            </a:r>
            <a:r>
              <a:rPr lang="en-US" sz="2400" dirty="0"/>
              <a:t> to convert HTML to CSV by specifying which pieces of data I wanted to single out</a:t>
            </a:r>
          </a:p>
          <a:p>
            <a:pPr marL="0" indent="0">
              <a:buNone/>
            </a:pPr>
            <a:endParaRPr lang="en-US" sz="1800" dirty="0"/>
          </a:p>
        </p:txBody>
      </p:sp>
      <p:grpSp>
        <p:nvGrpSpPr>
          <p:cNvPr id="17" name="Group 16">
            <a:extLst>
              <a:ext uri="{FF2B5EF4-FFF2-40B4-BE49-F238E27FC236}">
                <a16:creationId xmlns:a16="http://schemas.microsoft.com/office/drawing/2014/main" id="{B0304908-7666-49AF-8BE8-B722183B39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8" name="Oval 17">
              <a:extLst>
                <a:ext uri="{FF2B5EF4-FFF2-40B4-BE49-F238E27FC236}">
                  <a16:creationId xmlns:a16="http://schemas.microsoft.com/office/drawing/2014/main" id="{C06BD438-6F5A-499B-9867-7B6FF7633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7">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EFC5E2A3-26AB-4A75-9D71-38E96FBB5E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6" name="Picture 5">
            <a:extLst>
              <a:ext uri="{FF2B5EF4-FFF2-40B4-BE49-F238E27FC236}">
                <a16:creationId xmlns:a16="http://schemas.microsoft.com/office/drawing/2014/main" id="{D5B828EA-5E49-4A4D-8F62-04F6D68F29D0}"/>
              </a:ext>
            </a:extLst>
          </p:cNvPr>
          <p:cNvPicPr>
            <a:picLocks noChangeAspect="1"/>
          </p:cNvPicPr>
          <p:nvPr/>
        </p:nvPicPr>
        <p:blipFill>
          <a:blip r:embed="rId8"/>
          <a:stretch>
            <a:fillRect/>
          </a:stretch>
        </p:blipFill>
        <p:spPr>
          <a:xfrm>
            <a:off x="1769807" y="3732083"/>
            <a:ext cx="3326709" cy="1940580"/>
          </a:xfrm>
          <a:prstGeom prst="rect">
            <a:avLst/>
          </a:prstGeom>
        </p:spPr>
      </p:pic>
    </p:spTree>
    <p:extLst>
      <p:ext uri="{BB962C8B-B14F-4D97-AF65-F5344CB8AC3E}">
        <p14:creationId xmlns:p14="http://schemas.microsoft.com/office/powerpoint/2010/main" val="3503715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D3BE3-89DC-5742-8DD9-6B5764309913}"/>
              </a:ext>
            </a:extLst>
          </p:cNvPr>
          <p:cNvSpPr>
            <a:spLocks noGrp="1"/>
          </p:cNvSpPr>
          <p:nvPr>
            <p:ph type="title"/>
          </p:nvPr>
        </p:nvSpPr>
        <p:spPr/>
        <p:txBody>
          <a:bodyPr/>
          <a:lstStyle/>
          <a:p>
            <a:r>
              <a:rPr lang="en-US" u="sng" dirty="0"/>
              <a:t>Step 1: Extract</a:t>
            </a:r>
          </a:p>
        </p:txBody>
      </p:sp>
      <p:sp>
        <p:nvSpPr>
          <p:cNvPr id="3" name="Content Placeholder 2">
            <a:extLst>
              <a:ext uri="{FF2B5EF4-FFF2-40B4-BE49-F238E27FC236}">
                <a16:creationId xmlns:a16="http://schemas.microsoft.com/office/drawing/2014/main" id="{47FD37B9-4410-194D-B7AE-F3E70312D399}"/>
              </a:ext>
            </a:extLst>
          </p:cNvPr>
          <p:cNvSpPr>
            <a:spLocks noGrp="1"/>
          </p:cNvSpPr>
          <p:nvPr>
            <p:ph idx="1"/>
          </p:nvPr>
        </p:nvSpPr>
        <p:spPr/>
        <p:txBody>
          <a:bodyPr/>
          <a:lstStyle/>
          <a:p>
            <a:r>
              <a:rPr lang="en-US" dirty="0"/>
              <a:t>Used CSV files from </a:t>
            </a:r>
            <a:r>
              <a:rPr lang="en-US" dirty="0" err="1"/>
              <a:t>census.gov</a:t>
            </a:r>
            <a:r>
              <a:rPr lang="en-US" dirty="0"/>
              <a:t>, </a:t>
            </a:r>
            <a:r>
              <a:rPr lang="en-US" dirty="0" err="1"/>
              <a:t>indexmundi.com</a:t>
            </a:r>
            <a:r>
              <a:rPr lang="en-US" dirty="0"/>
              <a:t>, </a:t>
            </a:r>
            <a:r>
              <a:rPr lang="en-US" dirty="0" err="1"/>
              <a:t>streetlightdata.com</a:t>
            </a:r>
            <a:r>
              <a:rPr lang="en-US" dirty="0"/>
              <a:t>, and </a:t>
            </a:r>
            <a:r>
              <a:rPr lang="en-US" dirty="0" err="1"/>
              <a:t>businessinsider.com</a:t>
            </a:r>
            <a:r>
              <a:rPr lang="en-US" dirty="0"/>
              <a:t>.</a:t>
            </a:r>
          </a:p>
          <a:p>
            <a:r>
              <a:rPr lang="en-US" dirty="0"/>
              <a:t> Used Pandas to create </a:t>
            </a:r>
            <a:r>
              <a:rPr lang="en-US" dirty="0" err="1"/>
              <a:t>DataFrames</a:t>
            </a:r>
            <a:r>
              <a:rPr lang="en-US" dirty="0"/>
              <a:t> from the CSVs   </a:t>
            </a:r>
          </a:p>
          <a:p>
            <a:endParaRPr lang="en-US" dirty="0"/>
          </a:p>
        </p:txBody>
      </p:sp>
      <p:pic>
        <p:nvPicPr>
          <p:cNvPr id="4" name="Picture 3">
            <a:extLst>
              <a:ext uri="{FF2B5EF4-FFF2-40B4-BE49-F238E27FC236}">
                <a16:creationId xmlns:a16="http://schemas.microsoft.com/office/drawing/2014/main" id="{D21C3553-A9F5-4B44-BA6B-023DCE3B3D0B}"/>
              </a:ext>
            </a:extLst>
          </p:cNvPr>
          <p:cNvPicPr>
            <a:picLocks noChangeAspect="1"/>
          </p:cNvPicPr>
          <p:nvPr/>
        </p:nvPicPr>
        <p:blipFill>
          <a:blip r:embed="rId2"/>
          <a:stretch>
            <a:fillRect/>
          </a:stretch>
        </p:blipFill>
        <p:spPr>
          <a:xfrm>
            <a:off x="1912004" y="3712029"/>
            <a:ext cx="2146681" cy="2146681"/>
          </a:xfrm>
          <a:prstGeom prst="rect">
            <a:avLst/>
          </a:prstGeom>
        </p:spPr>
      </p:pic>
      <p:sp>
        <p:nvSpPr>
          <p:cNvPr id="5" name="Right Arrow 4">
            <a:extLst>
              <a:ext uri="{FF2B5EF4-FFF2-40B4-BE49-F238E27FC236}">
                <a16:creationId xmlns:a16="http://schemas.microsoft.com/office/drawing/2014/main" id="{246FCE1A-70C4-7248-B490-34A1F3A1F266}"/>
              </a:ext>
            </a:extLst>
          </p:cNvPr>
          <p:cNvSpPr/>
          <p:nvPr/>
        </p:nvSpPr>
        <p:spPr>
          <a:xfrm>
            <a:off x="4791983" y="4299594"/>
            <a:ext cx="1614488" cy="971550"/>
          </a:xfrm>
          <a:prstGeom prst="rightArrow">
            <a:avLst/>
          </a:prstGeom>
          <a:ln>
            <a:noFill/>
          </a:ln>
          <a:effectLst>
            <a:glow rad="2286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7" name="Picture 6" descr="A screenshot of a cell phone&#10;&#10;Description automatically generated">
            <a:extLst>
              <a:ext uri="{FF2B5EF4-FFF2-40B4-BE49-F238E27FC236}">
                <a16:creationId xmlns:a16="http://schemas.microsoft.com/office/drawing/2014/main" id="{B37B5D42-E397-EF43-AE53-6887F0C112A4}"/>
              </a:ext>
            </a:extLst>
          </p:cNvPr>
          <p:cNvPicPr>
            <a:picLocks noChangeAspect="1"/>
          </p:cNvPicPr>
          <p:nvPr/>
        </p:nvPicPr>
        <p:blipFill>
          <a:blip r:embed="rId3"/>
          <a:stretch>
            <a:fillRect/>
          </a:stretch>
        </p:blipFill>
        <p:spPr>
          <a:xfrm>
            <a:off x="7464284" y="3712029"/>
            <a:ext cx="2445353" cy="17784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22201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75000"/>
                <a:shade val="58000"/>
                <a:satMod val="120000"/>
              </a:schemeClr>
              <a:schemeClr val="bg1">
                <a:tint val="50000"/>
                <a:shade val="96000"/>
              </a:schemeClr>
            </a:duotone>
          </a:blip>
          <a:tile tx="0" ty="0" sx="100000" sy="100000" flip="none" algn="tl"/>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4" name="Rectangle 13">
            <a:extLst>
              <a:ext uri="{FF2B5EF4-FFF2-40B4-BE49-F238E27FC236}">
                <a16:creationId xmlns:a16="http://schemas.microsoft.com/office/drawing/2014/main" id="{E7320EF0-BBCF-4227-8108-92736B729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7997"/>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157E49-BA6A-084C-8C24-B97D0F02954E}"/>
              </a:ext>
            </a:extLst>
          </p:cNvPr>
          <p:cNvSpPr>
            <a:spLocks noGrp="1"/>
          </p:cNvSpPr>
          <p:nvPr>
            <p:ph type="title"/>
          </p:nvPr>
        </p:nvSpPr>
        <p:spPr>
          <a:xfrm>
            <a:off x="6386284" y="484632"/>
            <a:ext cx="4741963" cy="1971964"/>
          </a:xfrm>
        </p:spPr>
        <p:txBody>
          <a:bodyPr>
            <a:normAutofit/>
          </a:bodyPr>
          <a:lstStyle/>
          <a:p>
            <a:r>
              <a:rPr lang="en-US" sz="4800" u="sng">
                <a:solidFill>
                  <a:schemeClr val="tx1"/>
                </a:solidFill>
              </a:rPr>
              <a:t>Step 2: Transform</a:t>
            </a:r>
          </a:p>
        </p:txBody>
      </p:sp>
      <p:sp>
        <p:nvSpPr>
          <p:cNvPr id="16" name="Freeform: Shape 15">
            <a:extLst>
              <a:ext uri="{FF2B5EF4-FFF2-40B4-BE49-F238E27FC236}">
                <a16:creationId xmlns:a16="http://schemas.microsoft.com/office/drawing/2014/main" id="{E5821A2D-F010-4C2B-8819-23281D9C7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5" name="Picture 4" descr="A screenshot of a cell phone&#10;&#10;Description automatically generated">
            <a:extLst>
              <a:ext uri="{FF2B5EF4-FFF2-40B4-BE49-F238E27FC236}">
                <a16:creationId xmlns:a16="http://schemas.microsoft.com/office/drawing/2014/main" id="{123F3DEF-6A63-B342-8657-FF409B701EC5}"/>
              </a:ext>
            </a:extLst>
          </p:cNvPr>
          <p:cNvPicPr>
            <a:picLocks noChangeAspect="1"/>
          </p:cNvPicPr>
          <p:nvPr/>
        </p:nvPicPr>
        <p:blipFill>
          <a:blip r:embed="rId3"/>
          <a:stretch>
            <a:fillRect/>
          </a:stretch>
        </p:blipFill>
        <p:spPr>
          <a:xfrm>
            <a:off x="345967" y="3269443"/>
            <a:ext cx="4795909" cy="1451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close up of a logo&#10;&#10;Description automatically generated">
            <a:extLst>
              <a:ext uri="{FF2B5EF4-FFF2-40B4-BE49-F238E27FC236}">
                <a16:creationId xmlns:a16="http://schemas.microsoft.com/office/drawing/2014/main" id="{781251FD-DBF9-3D43-849E-219CD9DF1B2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flipH="1">
            <a:off x="-305" y="-15978"/>
            <a:ext cx="2887091" cy="3025095"/>
          </a:xfrm>
          <a:prstGeom prst="rect">
            <a:avLst/>
          </a:prstGeom>
        </p:spPr>
      </p:pic>
      <p:sp>
        <p:nvSpPr>
          <p:cNvPr id="3" name="Content Placeholder 2">
            <a:extLst>
              <a:ext uri="{FF2B5EF4-FFF2-40B4-BE49-F238E27FC236}">
                <a16:creationId xmlns:a16="http://schemas.microsoft.com/office/drawing/2014/main" id="{42761CB2-A88C-A14D-840B-BC1677E2DE04}"/>
              </a:ext>
            </a:extLst>
          </p:cNvPr>
          <p:cNvSpPr>
            <a:spLocks noGrp="1"/>
          </p:cNvSpPr>
          <p:nvPr>
            <p:ph idx="1"/>
          </p:nvPr>
        </p:nvSpPr>
        <p:spPr>
          <a:xfrm>
            <a:off x="6386286" y="2456596"/>
            <a:ext cx="4741962" cy="3715603"/>
          </a:xfrm>
        </p:spPr>
        <p:txBody>
          <a:bodyPr>
            <a:normAutofit fontScale="92500" lnSpcReduction="10000"/>
          </a:bodyPr>
          <a:lstStyle/>
          <a:p>
            <a:r>
              <a:rPr lang="en-US" sz="2800" b="1" dirty="0"/>
              <a:t>Cleaning Data:</a:t>
            </a:r>
          </a:p>
          <a:p>
            <a:pPr lvl="1"/>
            <a:r>
              <a:rPr lang="en-US" sz="2800" b="1" dirty="0"/>
              <a:t>Set indices</a:t>
            </a:r>
          </a:p>
          <a:p>
            <a:pPr lvl="1"/>
            <a:r>
              <a:rPr lang="en-US" sz="2800" b="1" dirty="0"/>
              <a:t>Changed column names</a:t>
            </a:r>
          </a:p>
          <a:p>
            <a:pPr lvl="1"/>
            <a:r>
              <a:rPr lang="en-US" sz="2800" b="1" dirty="0"/>
              <a:t>Sorted Data</a:t>
            </a:r>
          </a:p>
          <a:p>
            <a:r>
              <a:rPr lang="en-US" sz="2800" b="1" dirty="0"/>
              <a:t>Merged Data Frames to create one large Data Frame for State data</a:t>
            </a:r>
          </a:p>
          <a:p>
            <a:r>
              <a:rPr lang="en-US" sz="2800" b="1" dirty="0"/>
              <a:t>Joined city Data Frames using </a:t>
            </a:r>
            <a:r>
              <a:rPr lang="en-US" sz="2800" b="1" dirty="0" err="1"/>
              <a:t>concatination</a:t>
            </a:r>
            <a:endParaRPr lang="en-US" sz="2800" b="1" dirty="0"/>
          </a:p>
          <a:p>
            <a:endParaRPr lang="en-US" dirty="0"/>
          </a:p>
          <a:p>
            <a:endParaRPr lang="en-US" dirty="0"/>
          </a:p>
        </p:txBody>
      </p:sp>
      <p:grpSp>
        <p:nvGrpSpPr>
          <p:cNvPr id="18" name="Group 17">
            <a:extLst>
              <a:ext uri="{FF2B5EF4-FFF2-40B4-BE49-F238E27FC236}">
                <a16:creationId xmlns:a16="http://schemas.microsoft.com/office/drawing/2014/main" id="{D68B9961-F007-40D1-AF51-61B6DE5106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9" name="Oval 18">
              <a:extLst>
                <a:ext uri="{FF2B5EF4-FFF2-40B4-BE49-F238E27FC236}">
                  <a16:creationId xmlns:a16="http://schemas.microsoft.com/office/drawing/2014/main" id="{E9FDF494-C7FB-47DF-BD39-1F65FA550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20" name="Oval 19">
              <a:extLst>
                <a:ext uri="{FF2B5EF4-FFF2-40B4-BE49-F238E27FC236}">
                  <a16:creationId xmlns:a16="http://schemas.microsoft.com/office/drawing/2014/main" id="{3A822E1C-4C1A-4BEE-B19C-0FFB2D57B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Tree>
    <p:extLst>
      <p:ext uri="{BB962C8B-B14F-4D97-AF65-F5344CB8AC3E}">
        <p14:creationId xmlns:p14="http://schemas.microsoft.com/office/powerpoint/2010/main" val="339605607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3">
            <a:extLst>
              <a:ext uri="{FF2B5EF4-FFF2-40B4-BE49-F238E27FC236}">
                <a16:creationId xmlns:a16="http://schemas.microsoft.com/office/drawing/2014/main" id="{D8AFD15B-CF29-4306-884F-47675092F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A1D81-8F79-554B-8F0C-C50334092BEF}"/>
              </a:ext>
            </a:extLst>
          </p:cNvPr>
          <p:cNvSpPr>
            <a:spLocks noGrp="1"/>
          </p:cNvSpPr>
          <p:nvPr>
            <p:ph type="title"/>
          </p:nvPr>
        </p:nvSpPr>
        <p:spPr>
          <a:xfrm>
            <a:off x="6587544" y="1382165"/>
            <a:ext cx="4869179" cy="1517984"/>
          </a:xfrm>
        </p:spPr>
        <p:txBody>
          <a:bodyPr>
            <a:normAutofit/>
          </a:bodyPr>
          <a:lstStyle/>
          <a:p>
            <a:r>
              <a:rPr lang="en-US" sz="4800" u="sng">
                <a:solidFill>
                  <a:srgbClr val="000000"/>
                </a:solidFill>
              </a:rPr>
              <a:t>Step 3: Load</a:t>
            </a:r>
          </a:p>
        </p:txBody>
      </p:sp>
      <p:pic>
        <p:nvPicPr>
          <p:cNvPr id="8" name="Picture 7" descr="A picture containing indoor, table, small, pan&#10;&#10;Description automatically generated">
            <a:extLst>
              <a:ext uri="{FF2B5EF4-FFF2-40B4-BE49-F238E27FC236}">
                <a16:creationId xmlns:a16="http://schemas.microsoft.com/office/drawing/2014/main" id="{450742AB-46CC-DE4A-87E4-C6EB67B7003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0619" r="18937"/>
          <a:stretch/>
        </p:blipFill>
        <p:spPr>
          <a:xfrm>
            <a:off x="-9866" y="401980"/>
            <a:ext cx="6115733" cy="6456021"/>
          </a:xfrm>
          <a:custGeom>
            <a:avLst/>
            <a:gdLst/>
            <a:ahLst/>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p:spPr>
      </p:pic>
      <p:sp>
        <p:nvSpPr>
          <p:cNvPr id="37" name="Freeform: Shape 25">
            <a:extLst>
              <a:ext uri="{FF2B5EF4-FFF2-40B4-BE49-F238E27FC236}">
                <a16:creationId xmlns:a16="http://schemas.microsoft.com/office/drawing/2014/main" id="{96349AB3-1BD3-41E1-8979-1DBDCB5CD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6" y="401980"/>
            <a:ext cx="6115733" cy="6456021"/>
          </a:xfrm>
          <a:custGeom>
            <a:avLst/>
            <a:gdLst>
              <a:gd name="connsiteX0" fmla="*/ 2259477 w 6115733"/>
              <a:gd name="connsiteY0" fmla="*/ 433395 h 6456021"/>
              <a:gd name="connsiteX1" fmla="*/ 5681904 w 6115733"/>
              <a:gd name="connsiteY1" fmla="*/ 3852396 h 6456021"/>
              <a:gd name="connsiteX2" fmla="*/ 4679499 w 6115733"/>
              <a:gd name="connsiteY2" fmla="*/ 6269995 h 6456021"/>
              <a:gd name="connsiteX3" fmla="*/ 4474613 w 6115733"/>
              <a:gd name="connsiteY3" fmla="*/ 6456021 h 6456021"/>
              <a:gd name="connsiteX4" fmla="*/ 44341 w 6115733"/>
              <a:gd name="connsiteY4" fmla="*/ 6456021 h 6456021"/>
              <a:gd name="connsiteX5" fmla="*/ 0 w 6115733"/>
              <a:gd name="connsiteY5" fmla="*/ 6415762 h 6456021"/>
              <a:gd name="connsiteX6" fmla="*/ 0 w 6115733"/>
              <a:gd name="connsiteY6" fmla="*/ 1289029 h 6456021"/>
              <a:gd name="connsiteX7" fmla="*/ 82495 w 6115733"/>
              <a:gd name="connsiteY7" fmla="*/ 1214128 h 6456021"/>
              <a:gd name="connsiteX8" fmla="*/ 2259477 w 6115733"/>
              <a:gd name="connsiteY8" fmla="*/ 433395 h 6456021"/>
              <a:gd name="connsiteX9" fmla="*/ 2259477 w 6115733"/>
              <a:gd name="connsiteY9" fmla="*/ 0 h 6456021"/>
              <a:gd name="connsiteX10" fmla="*/ 6115733 w 6115733"/>
              <a:gd name="connsiteY10" fmla="*/ 3852396 h 6456021"/>
              <a:gd name="connsiteX11" fmla="*/ 5235152 w 6115733"/>
              <a:gd name="connsiteY11" fmla="*/ 6302877 h 6456021"/>
              <a:gd name="connsiteX12" fmla="*/ 5095826 w 6115733"/>
              <a:gd name="connsiteY12" fmla="*/ 6456021 h 6456021"/>
              <a:gd name="connsiteX13" fmla="*/ 4617788 w 6115733"/>
              <a:gd name="connsiteY13" fmla="*/ 6456021 h 6456021"/>
              <a:gd name="connsiteX14" fmla="*/ 4747668 w 6115733"/>
              <a:gd name="connsiteY14" fmla="*/ 6338096 h 6456021"/>
              <a:gd name="connsiteX15" fmla="*/ 5778311 w 6115733"/>
              <a:gd name="connsiteY15" fmla="*/ 3852396 h 6456021"/>
              <a:gd name="connsiteX16" fmla="*/ 2259477 w 6115733"/>
              <a:gd name="connsiteY16" fmla="*/ 337085 h 6456021"/>
              <a:gd name="connsiteX17" fmla="*/ 21172 w 6115733"/>
              <a:gd name="connsiteY17" fmla="*/ 1139811 h 6456021"/>
              <a:gd name="connsiteX18" fmla="*/ 0 w 6115733"/>
              <a:gd name="connsiteY18" fmla="*/ 1159034 h 6456021"/>
              <a:gd name="connsiteX19" fmla="*/ 0 w 6115733"/>
              <a:gd name="connsiteY19" fmla="*/ 735177 h 6456021"/>
              <a:gd name="connsiteX20" fmla="*/ 103407 w 6115733"/>
              <a:gd name="connsiteY20" fmla="*/ 657929 h 6456021"/>
              <a:gd name="connsiteX21" fmla="*/ 2259477 w 6115733"/>
              <a:gd name="connsiteY21" fmla="*/ 0 h 64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blipFill dpi="0" rotWithShape="1">
            <a:blip r:embed="rId4">
              <a:alphaModFix amt="30000"/>
              <a:duotone>
                <a:prstClr val="black"/>
                <a:schemeClr val="accent1">
                  <a:tint val="45000"/>
                  <a:satMod val="400000"/>
                </a:schemeClr>
              </a:duotone>
              <a:extLst>
                <a:ext uri="{BEBA8EAE-BF5A-486C-A8C5-ECC9F3942E4B}">
                  <a14:imgProps xmlns:a14="http://schemas.microsoft.com/office/drawing/2010/main">
                    <a14:imgLayer r:embed="rId5">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3" name="Content Placeholder 2">
            <a:extLst>
              <a:ext uri="{FF2B5EF4-FFF2-40B4-BE49-F238E27FC236}">
                <a16:creationId xmlns:a16="http://schemas.microsoft.com/office/drawing/2014/main" id="{A9D7A63E-8AD9-8744-AA44-9D8BE3A57CEE}"/>
              </a:ext>
            </a:extLst>
          </p:cNvPr>
          <p:cNvSpPr>
            <a:spLocks noGrp="1"/>
          </p:cNvSpPr>
          <p:nvPr>
            <p:ph idx="1"/>
          </p:nvPr>
        </p:nvSpPr>
        <p:spPr>
          <a:xfrm>
            <a:off x="6587545" y="3007389"/>
            <a:ext cx="4869179" cy="3065865"/>
          </a:xfrm>
        </p:spPr>
        <p:txBody>
          <a:bodyPr anchor="t">
            <a:normAutofit/>
          </a:bodyPr>
          <a:lstStyle/>
          <a:p>
            <a:pPr lvl="1"/>
            <a:r>
              <a:rPr lang="en-US" dirty="0">
                <a:solidFill>
                  <a:srgbClr val="000000"/>
                </a:solidFill>
              </a:rPr>
              <a:t>Connected Pandas to </a:t>
            </a:r>
            <a:r>
              <a:rPr lang="en-US" dirty="0" err="1">
                <a:solidFill>
                  <a:srgbClr val="000000"/>
                </a:solidFill>
              </a:rPr>
              <a:t>PGAdmin</a:t>
            </a:r>
            <a:r>
              <a:rPr lang="en-US" dirty="0">
                <a:solidFill>
                  <a:srgbClr val="000000"/>
                </a:solidFill>
              </a:rPr>
              <a:t> Database using </a:t>
            </a:r>
            <a:r>
              <a:rPr lang="en-US" dirty="0" err="1">
                <a:solidFill>
                  <a:srgbClr val="000000"/>
                </a:solidFill>
              </a:rPr>
              <a:t>SQLAlchemy</a:t>
            </a:r>
            <a:r>
              <a:rPr lang="en-US" dirty="0">
                <a:solidFill>
                  <a:srgbClr val="000000"/>
                </a:solidFill>
              </a:rPr>
              <a:t> to load the result</a:t>
            </a:r>
          </a:p>
          <a:p>
            <a:pPr lvl="1"/>
            <a:r>
              <a:rPr lang="en-US" dirty="0">
                <a:solidFill>
                  <a:srgbClr val="000000"/>
                </a:solidFill>
              </a:rPr>
              <a:t>Create tables using PostgreSQL that match Data Frames</a:t>
            </a:r>
          </a:p>
          <a:p>
            <a:pPr lvl="1"/>
            <a:r>
              <a:rPr lang="en-US" dirty="0">
                <a:solidFill>
                  <a:srgbClr val="000000"/>
                </a:solidFill>
              </a:rPr>
              <a:t>Load all chosen data into the </a:t>
            </a:r>
            <a:r>
              <a:rPr lang="en-US" dirty="0" err="1">
                <a:solidFill>
                  <a:srgbClr val="000000"/>
                </a:solidFill>
              </a:rPr>
              <a:t>PGAdmin</a:t>
            </a:r>
            <a:r>
              <a:rPr lang="en-US" dirty="0">
                <a:solidFill>
                  <a:srgbClr val="000000"/>
                </a:solidFill>
              </a:rPr>
              <a:t> Database</a:t>
            </a:r>
          </a:p>
          <a:p>
            <a:pPr lvl="1"/>
            <a:r>
              <a:rPr lang="en-US" dirty="0">
                <a:solidFill>
                  <a:srgbClr val="000000"/>
                </a:solidFill>
              </a:rPr>
              <a:t>Queries are now able to be pulled from each of the tables that were created</a:t>
            </a:r>
          </a:p>
        </p:txBody>
      </p:sp>
      <p:grpSp>
        <p:nvGrpSpPr>
          <p:cNvPr id="38" name="Group 27">
            <a:extLst>
              <a:ext uri="{FF2B5EF4-FFF2-40B4-BE49-F238E27FC236}">
                <a16:creationId xmlns:a16="http://schemas.microsoft.com/office/drawing/2014/main" id="{54CA915D-BDF0-41F8-B00E-FB186EFF7B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9" name="Oval 28">
              <a:extLst>
                <a:ext uri="{FF2B5EF4-FFF2-40B4-BE49-F238E27FC236}">
                  <a16:creationId xmlns:a16="http://schemas.microsoft.com/office/drawing/2014/main" id="{317AAC03-BF64-4E67-9032-3BD024998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39" name="Oval 29">
              <a:extLst>
                <a:ext uri="{FF2B5EF4-FFF2-40B4-BE49-F238E27FC236}">
                  <a16:creationId xmlns:a16="http://schemas.microsoft.com/office/drawing/2014/main" id="{1A131397-5A45-4344-9983-5E400A3EA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Tree>
    <p:extLst>
      <p:ext uri="{BB962C8B-B14F-4D97-AF65-F5344CB8AC3E}">
        <p14:creationId xmlns:p14="http://schemas.microsoft.com/office/powerpoint/2010/main" val="3107766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C23CC-2E81-FE49-AFFE-FFBE4702F90B}"/>
              </a:ext>
            </a:extLst>
          </p:cNvPr>
          <p:cNvSpPr>
            <a:spLocks noGrp="1"/>
          </p:cNvSpPr>
          <p:nvPr>
            <p:ph type="title"/>
          </p:nvPr>
        </p:nvSpPr>
        <p:spPr>
          <a:xfrm>
            <a:off x="1069848" y="798394"/>
            <a:ext cx="4730451" cy="1637730"/>
          </a:xfrm>
        </p:spPr>
        <p:txBody>
          <a:bodyPr>
            <a:normAutofit/>
          </a:bodyPr>
          <a:lstStyle/>
          <a:p>
            <a:r>
              <a:rPr lang="en-US" sz="4400" u="sng" dirty="0"/>
              <a:t>Project Outcomes</a:t>
            </a:r>
          </a:p>
        </p:txBody>
      </p:sp>
      <p:sp>
        <p:nvSpPr>
          <p:cNvPr id="3" name="Content Placeholder 2">
            <a:extLst>
              <a:ext uri="{FF2B5EF4-FFF2-40B4-BE49-F238E27FC236}">
                <a16:creationId xmlns:a16="http://schemas.microsoft.com/office/drawing/2014/main" id="{91E476E4-0CDA-C14B-8FF2-2558C1D0280B}"/>
              </a:ext>
            </a:extLst>
          </p:cNvPr>
          <p:cNvSpPr>
            <a:spLocks noGrp="1"/>
          </p:cNvSpPr>
          <p:nvPr>
            <p:ph idx="1"/>
          </p:nvPr>
        </p:nvSpPr>
        <p:spPr>
          <a:xfrm>
            <a:off x="1069848" y="2578608"/>
            <a:ext cx="4730451" cy="3593592"/>
          </a:xfrm>
        </p:spPr>
        <p:txBody>
          <a:bodyPr>
            <a:normAutofit/>
          </a:bodyPr>
          <a:lstStyle/>
          <a:p>
            <a:r>
              <a:rPr lang="en-US" sz="1700" dirty="0"/>
              <a:t>A person can query the DB and most likely check on how many people are estimated to already commute via bicycle in your area.</a:t>
            </a:r>
          </a:p>
          <a:p>
            <a:r>
              <a:rPr lang="en-US" sz="1700" dirty="0"/>
              <a:t>Amount spent on commuting is shown, which the implication is that:</a:t>
            </a:r>
          </a:p>
          <a:p>
            <a:pPr marL="0" indent="0">
              <a:buNone/>
            </a:pPr>
            <a:r>
              <a:rPr lang="en-US" sz="1700" b="1" i="1" dirty="0">
                <a:solidFill>
                  <a:schemeClr val="accent1"/>
                </a:solidFill>
              </a:rPr>
              <a:t>(the amount spent - $150 for bike maintenance) = the amount you could save</a:t>
            </a:r>
          </a:p>
          <a:p>
            <a:r>
              <a:rPr lang="en-US" sz="1700" dirty="0"/>
              <a:t>A person can also check on average stats for their state in regard to distance of commute and time spent in vehicle while commuting</a:t>
            </a:r>
          </a:p>
        </p:txBody>
      </p:sp>
      <p:pic>
        <p:nvPicPr>
          <p:cNvPr id="6" name="Picture 4" descr="A picture containing object, skiing, snow&#10;&#10;Description automatically generated">
            <a:extLst>
              <a:ext uri="{FF2B5EF4-FFF2-40B4-BE49-F238E27FC236}">
                <a16:creationId xmlns:a16="http://schemas.microsoft.com/office/drawing/2014/main" id="{E5D737C5-82DD-44C3-81D1-1FCDDDB19794}"/>
              </a:ext>
            </a:extLst>
          </p:cNvPr>
          <p:cNvPicPr>
            <a:picLocks noChangeAspect="1"/>
          </p:cNvPicPr>
          <p:nvPr/>
        </p:nvPicPr>
        <p:blipFill rotWithShape="1">
          <a:blip r:embed="rId2"/>
          <a:srcRect l="26304" r="12582" b="-1"/>
          <a:stretch/>
        </p:blipFill>
        <p:spPr>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sp>
        <p:nvSpPr>
          <p:cNvPr id="9" name="Freeform: Shape 8">
            <a:extLst>
              <a:ext uri="{FF2B5EF4-FFF2-40B4-BE49-F238E27FC236}">
                <a16:creationId xmlns:a16="http://schemas.microsoft.com/office/drawing/2014/main" id="{484E34F7-E155-426C-A88E-8AEA6CF3F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3" y="0"/>
            <a:ext cx="6278877" cy="685800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81239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78A1374D-F088-AA47-A989-9655236600D8}"/>
              </a:ext>
            </a:extLst>
          </p:cNvPr>
          <p:cNvGraphicFramePr/>
          <p:nvPr>
            <p:extLst>
              <p:ext uri="{D42A27DB-BD31-4B8C-83A1-F6EECF244321}">
                <p14:modId xmlns:p14="http://schemas.microsoft.com/office/powerpoint/2010/main" val="2943050821"/>
              </p:ext>
            </p:extLst>
          </p:nvPr>
        </p:nvGraphicFramePr>
        <p:xfrm>
          <a:off x="1470476" y="1463878"/>
          <a:ext cx="9153071" cy="5932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8CC4E37B-DA6D-8843-B66F-0781BBB95915}"/>
              </a:ext>
            </a:extLst>
          </p:cNvPr>
          <p:cNvSpPr>
            <a:spLocks noGrp="1"/>
          </p:cNvSpPr>
          <p:nvPr>
            <p:ph type="title"/>
          </p:nvPr>
        </p:nvSpPr>
        <p:spPr>
          <a:xfrm>
            <a:off x="1066800" y="377755"/>
            <a:ext cx="10058400" cy="1609344"/>
          </a:xfrm>
        </p:spPr>
        <p:txBody>
          <a:bodyPr/>
          <a:lstStyle/>
          <a:p>
            <a:r>
              <a:rPr lang="en-US" u="sng" dirty="0"/>
              <a:t>Things to Consider</a:t>
            </a:r>
          </a:p>
        </p:txBody>
      </p:sp>
      <p:sp>
        <p:nvSpPr>
          <p:cNvPr id="3" name="Content Placeholder 2">
            <a:extLst>
              <a:ext uri="{FF2B5EF4-FFF2-40B4-BE49-F238E27FC236}">
                <a16:creationId xmlns:a16="http://schemas.microsoft.com/office/drawing/2014/main" id="{65DD7A7F-AE4E-1742-B570-9E4F3A861BFB}"/>
              </a:ext>
            </a:extLst>
          </p:cNvPr>
          <p:cNvSpPr>
            <a:spLocks noGrp="1"/>
          </p:cNvSpPr>
          <p:nvPr>
            <p:ph idx="1"/>
          </p:nvPr>
        </p:nvSpPr>
        <p:spPr>
          <a:xfrm>
            <a:off x="838200" y="1636118"/>
            <a:ext cx="10515600" cy="1701346"/>
          </a:xfrm>
        </p:spPr>
        <p:txBody>
          <a:bodyPr/>
          <a:lstStyle/>
          <a:p>
            <a:r>
              <a:rPr lang="en-US" dirty="0"/>
              <a:t>Using this data, my hope is that any person living in the United States can make an educated guess on how much money they could potentially save if that person were to commute via bicycle to work instead of a vehicle. Also, just to educate themselves a bit on this opportunity.</a:t>
            </a:r>
          </a:p>
          <a:p>
            <a:pPr marL="0" indent="0">
              <a:buNone/>
            </a:pPr>
            <a:endParaRPr lang="en-US" dirty="0"/>
          </a:p>
        </p:txBody>
      </p:sp>
      <p:sp>
        <p:nvSpPr>
          <p:cNvPr id="4" name="TextBox 3">
            <a:extLst>
              <a:ext uri="{FF2B5EF4-FFF2-40B4-BE49-F238E27FC236}">
                <a16:creationId xmlns:a16="http://schemas.microsoft.com/office/drawing/2014/main" id="{0E676E8B-B60D-0446-B3C4-E4AD634F3F43}"/>
              </a:ext>
            </a:extLst>
          </p:cNvPr>
          <p:cNvSpPr txBox="1"/>
          <p:nvPr/>
        </p:nvSpPr>
        <p:spPr>
          <a:xfrm>
            <a:off x="2971800" y="3029852"/>
            <a:ext cx="3075213" cy="3323987"/>
          </a:xfrm>
          <a:prstGeom prst="rect">
            <a:avLst/>
          </a:prstGeom>
          <a:noFill/>
        </p:spPr>
        <p:txBody>
          <a:bodyPr wrap="square" rtlCol="0">
            <a:spAutoFit/>
          </a:bodyPr>
          <a:lstStyle/>
          <a:p>
            <a:pPr marL="285750" indent="-285750">
              <a:buFont typeface="Arial" panose="020B0604020202020204" pitchFamily="34" charset="0"/>
              <a:buChar char="•"/>
            </a:pPr>
            <a:r>
              <a:rPr lang="en-US" sz="1600" dirty="0"/>
              <a:t>Significant money savings</a:t>
            </a:r>
          </a:p>
          <a:p>
            <a:pPr marL="285750" indent="-285750">
              <a:buFont typeface="Arial" panose="020B0604020202020204" pitchFamily="34" charset="0"/>
              <a:buChar char="•"/>
            </a:pPr>
            <a:r>
              <a:rPr lang="en-US" sz="1600" dirty="0"/>
              <a:t>Positive effects on health/ fitness/ stress levels</a:t>
            </a:r>
          </a:p>
          <a:p>
            <a:pPr marL="285750" indent="-285750">
              <a:buFont typeface="Arial" panose="020B0604020202020204" pitchFamily="34" charset="0"/>
              <a:buChar char="•"/>
            </a:pPr>
            <a:r>
              <a:rPr lang="en-US" sz="1600" dirty="0"/>
              <a:t>No sitting in traffic</a:t>
            </a:r>
          </a:p>
          <a:p>
            <a:pPr marL="285750" indent="-285750">
              <a:buFont typeface="Arial" panose="020B0604020202020204" pitchFamily="34" charset="0"/>
              <a:buChar char="•"/>
            </a:pPr>
            <a:r>
              <a:rPr lang="en-US" sz="1600" dirty="0"/>
              <a:t>Putting less mileage on your vehicle, which potentially leads to cheaper annual maintenance expenses</a:t>
            </a:r>
          </a:p>
          <a:p>
            <a:pPr marL="285750" indent="-285750">
              <a:buFont typeface="Arial" panose="020B0604020202020204" pitchFamily="34" charset="0"/>
              <a:buChar char="•"/>
            </a:pPr>
            <a:r>
              <a:rPr lang="en-US" sz="1600" dirty="0"/>
              <a:t>Could save on parking expenses if an employee must pay to park</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0A82FBBC-4F5D-C144-B75B-A35F65A5A1A1}"/>
              </a:ext>
            </a:extLst>
          </p:cNvPr>
          <p:cNvSpPr txBox="1"/>
          <p:nvPr/>
        </p:nvSpPr>
        <p:spPr>
          <a:xfrm>
            <a:off x="6096000" y="3029852"/>
            <a:ext cx="3282043"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t>If you live farther from work, your bike commute could take a lot more of your time</a:t>
            </a:r>
          </a:p>
          <a:p>
            <a:pPr marL="285750" indent="-285750">
              <a:buFont typeface="Arial" panose="020B0604020202020204" pitchFamily="34" charset="0"/>
              <a:buChar char="•"/>
            </a:pPr>
            <a:r>
              <a:rPr lang="en-US" sz="1600" dirty="0"/>
              <a:t>Weather can play a big part </a:t>
            </a:r>
          </a:p>
          <a:p>
            <a:pPr marL="285750" indent="-285750">
              <a:buFont typeface="Arial" panose="020B0604020202020204" pitchFamily="34" charset="0"/>
              <a:buChar char="•"/>
            </a:pPr>
            <a:r>
              <a:rPr lang="en-US" sz="1600" dirty="0"/>
              <a:t>Bike maintenance can cost up to a few hundred dollars a year</a:t>
            </a:r>
          </a:p>
          <a:p>
            <a:pPr marL="285750" indent="-285750">
              <a:buFont typeface="Arial" panose="020B0604020202020204" pitchFamily="34" charset="0"/>
              <a:buChar char="•"/>
            </a:pPr>
            <a:r>
              <a:rPr lang="en-US" sz="1600" dirty="0"/>
              <a:t>Must carry work gear </a:t>
            </a:r>
          </a:p>
          <a:p>
            <a:pPr marL="285750" indent="-285750">
              <a:buFont typeface="Arial" panose="020B0604020202020204" pitchFamily="34" charset="0"/>
              <a:buChar char="•"/>
            </a:pPr>
            <a:r>
              <a:rPr lang="en-US" sz="1600" dirty="0"/>
              <a:t>Not everyone enjoys riding a bike, and some might not even know how</a:t>
            </a:r>
          </a:p>
        </p:txBody>
      </p:sp>
    </p:spTree>
    <p:extLst>
      <p:ext uri="{BB962C8B-B14F-4D97-AF65-F5344CB8AC3E}">
        <p14:creationId xmlns:p14="http://schemas.microsoft.com/office/powerpoint/2010/main" val="3167669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9DC18-144C-BF43-B2C3-62F77D7522A8}"/>
              </a:ext>
            </a:extLst>
          </p:cNvPr>
          <p:cNvSpPr>
            <a:spLocks noGrp="1"/>
          </p:cNvSpPr>
          <p:nvPr>
            <p:ph type="title"/>
          </p:nvPr>
        </p:nvSpPr>
        <p:spPr/>
        <p:txBody>
          <a:bodyPr>
            <a:normAutofit/>
          </a:bodyPr>
          <a:lstStyle/>
          <a:p>
            <a:r>
              <a:rPr lang="en-US"/>
              <a:t>Cycling/ Walking to work is becoming much more accessible</a:t>
            </a:r>
          </a:p>
        </p:txBody>
      </p:sp>
      <p:sp>
        <p:nvSpPr>
          <p:cNvPr id="3" name="Content Placeholder 2">
            <a:extLst>
              <a:ext uri="{FF2B5EF4-FFF2-40B4-BE49-F238E27FC236}">
                <a16:creationId xmlns:a16="http://schemas.microsoft.com/office/drawing/2014/main" id="{89F3AC7A-44B5-7E4D-B165-734754B00B63}"/>
              </a:ext>
            </a:extLst>
          </p:cNvPr>
          <p:cNvSpPr>
            <a:spLocks noGrp="1"/>
          </p:cNvSpPr>
          <p:nvPr>
            <p:ph idx="1"/>
          </p:nvPr>
        </p:nvSpPr>
        <p:spPr>
          <a:xfrm>
            <a:off x="6496216" y="2320412"/>
            <a:ext cx="4632031" cy="3851787"/>
          </a:xfrm>
        </p:spPr>
        <p:txBody>
          <a:bodyPr anchor="ctr">
            <a:normAutofit/>
          </a:bodyPr>
          <a:lstStyle/>
          <a:p>
            <a:r>
              <a:rPr lang="en-US"/>
              <a:t>In many states across the US, municipalities are spending more time and effort on paved/ gravel paths</a:t>
            </a:r>
          </a:p>
          <a:p>
            <a:r>
              <a:rPr lang="en-US"/>
              <a:t>For example, St. Louis Metro has created the Great Rivers Greenway which includes 128 miles of paths (and counting)</a:t>
            </a:r>
          </a:p>
          <a:p>
            <a:r>
              <a:rPr lang="en-US"/>
              <a:t>Cycling to work is becoming very popular in larger coastal cities and places that have nice weather year-round.</a:t>
            </a:r>
          </a:p>
        </p:txBody>
      </p:sp>
      <p:pic>
        <p:nvPicPr>
          <p:cNvPr id="5" name="Picture 4" descr="A picture containing text, map&#10;&#10;Description automatically generated">
            <a:extLst>
              <a:ext uri="{FF2B5EF4-FFF2-40B4-BE49-F238E27FC236}">
                <a16:creationId xmlns:a16="http://schemas.microsoft.com/office/drawing/2014/main" id="{EDF06CE0-B6D8-BD4F-AC0D-F03C72012675}"/>
              </a:ext>
            </a:extLst>
          </p:cNvPr>
          <p:cNvPicPr>
            <a:picLocks noChangeAspect="1"/>
          </p:cNvPicPr>
          <p:nvPr/>
        </p:nvPicPr>
        <p:blipFill rotWithShape="1">
          <a:blip r:embed="rId2"/>
          <a:srcRect t="13356" r="1" b="10057"/>
          <a:stretch/>
        </p:blipFill>
        <p:spPr>
          <a:xfrm>
            <a:off x="1007196" y="2265037"/>
            <a:ext cx="5088800" cy="3907158"/>
          </a:xfrm>
          <a:prstGeom prst="rect">
            <a:avLst/>
          </a:prstGeom>
        </p:spPr>
      </p:pic>
    </p:spTree>
    <p:extLst>
      <p:ext uri="{BB962C8B-B14F-4D97-AF65-F5344CB8AC3E}">
        <p14:creationId xmlns:p14="http://schemas.microsoft.com/office/powerpoint/2010/main" val="3993707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0" name="Group 9">
            <a:extLst>
              <a:ext uri="{FF2B5EF4-FFF2-40B4-BE49-F238E27FC236}">
                <a16:creationId xmlns:a16="http://schemas.microsoft.com/office/drawing/2014/main" id="{E799C3D5-7D55-4046-808C-F290F456D6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1035" y="1679569"/>
            <a:ext cx="3498864" cy="3498858"/>
            <a:chOff x="1061035" y="1679569"/>
            <a:chExt cx="3498864" cy="3498858"/>
          </a:xfrm>
        </p:grpSpPr>
        <p:sp>
          <p:nvSpPr>
            <p:cNvPr id="11" name="Oval 10">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7AB7C973-3189-DA48-9E52-2759BE28F814}"/>
              </a:ext>
            </a:extLst>
          </p:cNvPr>
          <p:cNvSpPr>
            <a:spLocks noGrp="1"/>
          </p:cNvSpPr>
          <p:nvPr>
            <p:ph type="title"/>
          </p:nvPr>
        </p:nvSpPr>
        <p:spPr>
          <a:xfrm>
            <a:off x="1490145" y="2376862"/>
            <a:ext cx="2640646" cy="2104273"/>
          </a:xfrm>
          <a:noFill/>
        </p:spPr>
        <p:txBody>
          <a:bodyPr>
            <a:normAutofit/>
          </a:bodyPr>
          <a:lstStyle/>
          <a:p>
            <a:pPr algn="ctr"/>
            <a:r>
              <a:rPr lang="en-US" sz="3000">
                <a:solidFill>
                  <a:srgbClr val="FFFFFF"/>
                </a:solidFill>
              </a:rPr>
              <a:t>Random Commuting Info</a:t>
            </a:r>
          </a:p>
        </p:txBody>
      </p:sp>
      <p:sp>
        <p:nvSpPr>
          <p:cNvPr id="14" name="Rectangle 13">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466BE5F1-EDD1-2D41-8E8A-64E5ED60EEFF}"/>
              </a:ext>
            </a:extLst>
          </p:cNvPr>
          <p:cNvSpPr>
            <a:spLocks noGrp="1"/>
          </p:cNvSpPr>
          <p:nvPr>
            <p:ph idx="1"/>
          </p:nvPr>
        </p:nvSpPr>
        <p:spPr>
          <a:xfrm>
            <a:off x="6081089" y="725394"/>
            <a:ext cx="5142658" cy="5407212"/>
          </a:xfrm>
        </p:spPr>
        <p:txBody>
          <a:bodyPr anchor="ctr">
            <a:normAutofit/>
          </a:bodyPr>
          <a:lstStyle/>
          <a:p>
            <a:r>
              <a:rPr lang="en-US" dirty="0"/>
              <a:t>For a bunch of random information on commuting data collected by the United States Census Bureau, check out this link:</a:t>
            </a:r>
          </a:p>
          <a:p>
            <a:pPr marL="0" indent="0">
              <a:buNone/>
            </a:pPr>
            <a:r>
              <a:rPr lang="en-US" dirty="0">
                <a:hlinkClick r:id="rId6"/>
              </a:rPr>
              <a:t>https://data.census.gov/cedsci/table?g=0100000US&amp;tid=ACSST5Y2017.S0801&amp;q=S0801</a:t>
            </a:r>
            <a:endParaRPr lang="en-US" dirty="0"/>
          </a:p>
          <a:p>
            <a:r>
              <a:rPr lang="en-US" dirty="0"/>
              <a:t>870,000 members of the workforce in the USA currently ride their bike to work, which accounts for roughly 0.6% of the total workforce</a:t>
            </a:r>
          </a:p>
          <a:p>
            <a:r>
              <a:rPr lang="en-US" dirty="0"/>
              <a:t>For this study, the US Census Bureau stated they had reached out to one in every 38 households</a:t>
            </a:r>
          </a:p>
        </p:txBody>
      </p:sp>
    </p:spTree>
    <p:extLst>
      <p:ext uri="{BB962C8B-B14F-4D97-AF65-F5344CB8AC3E}">
        <p14:creationId xmlns:p14="http://schemas.microsoft.com/office/powerpoint/2010/main" val="15308573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otalTime>83</TotalTime>
  <Words>763</Words>
  <Application>Microsoft Macintosh PowerPoint</Application>
  <PresentationFormat>Widescreen</PresentationFormat>
  <Paragraphs>61</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Rockwell</vt:lpstr>
      <vt:lpstr>Rockwell Condensed</vt:lpstr>
      <vt:lpstr>Rockwell Extra Bold</vt:lpstr>
      <vt:lpstr>Wingdings</vt:lpstr>
      <vt:lpstr>Wood Type</vt:lpstr>
      <vt:lpstr>Commuting to Work - ETL _________________ How much money could one save annually by riding a bike to work? ____________________ Published by: Josh Jenkins</vt:lpstr>
      <vt:lpstr>Data Collection</vt:lpstr>
      <vt:lpstr>Step 1: Extract</vt:lpstr>
      <vt:lpstr>Step 2: Transform</vt:lpstr>
      <vt:lpstr>Step 3: Load</vt:lpstr>
      <vt:lpstr>Project Outcomes</vt:lpstr>
      <vt:lpstr>Things to Consider</vt:lpstr>
      <vt:lpstr>Cycling/ Walking to work is becoming much more accessible</vt:lpstr>
      <vt:lpstr>Random Commuting Info</vt:lpstr>
      <vt:lpstr>Possible future endeavors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Commuting to Work - ETL _________________ How much money could one save annually by riding a bike to work? ____________________ Published by: Josh Jenkins</dc:title>
  <dc:creator>Josh Jenkins/USA</dc:creator>
  <cp:lastModifiedBy>Josh Jenkins/USA</cp:lastModifiedBy>
  <cp:revision>2</cp:revision>
  <dcterms:created xsi:type="dcterms:W3CDTF">2020-08-04T01:23:54Z</dcterms:created>
  <dcterms:modified xsi:type="dcterms:W3CDTF">2020-08-04T02:47:00Z</dcterms:modified>
</cp:coreProperties>
</file>